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</p:sldMasterIdLst>
  <p:notesMasterIdLst>
    <p:notesMasterId r:id="rId27"/>
  </p:notesMasterIdLst>
  <p:handoutMasterIdLst>
    <p:handoutMasterId r:id="rId28"/>
  </p:handoutMasterIdLst>
  <p:sldIdLst>
    <p:sldId id="257" r:id="rId3"/>
    <p:sldId id="258" r:id="rId4"/>
    <p:sldId id="302" r:id="rId5"/>
    <p:sldId id="303" r:id="rId6"/>
    <p:sldId id="304" r:id="rId7"/>
    <p:sldId id="260" r:id="rId8"/>
    <p:sldId id="306" r:id="rId9"/>
    <p:sldId id="301" r:id="rId10"/>
    <p:sldId id="264" r:id="rId11"/>
    <p:sldId id="305" r:id="rId12"/>
    <p:sldId id="330" r:id="rId13"/>
    <p:sldId id="307" r:id="rId14"/>
    <p:sldId id="332" r:id="rId15"/>
    <p:sldId id="320" r:id="rId16"/>
    <p:sldId id="333" r:id="rId17"/>
    <p:sldId id="308" r:id="rId18"/>
    <p:sldId id="321" r:id="rId19"/>
    <p:sldId id="309" r:id="rId20"/>
    <p:sldId id="310" r:id="rId21"/>
    <p:sldId id="276" r:id="rId22"/>
    <p:sldId id="265" r:id="rId23"/>
    <p:sldId id="311" r:id="rId24"/>
    <p:sldId id="312" r:id="rId25"/>
    <p:sldId id="284" r:id="rId26"/>
  </p:sldIdLst>
  <p:sldSz cx="12192000" cy="6858000"/>
  <p:notesSz cx="9144000" cy="6858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32" userDrawn="1">
          <p15:clr>
            <a:srgbClr val="A4A3A4"/>
          </p15:clr>
        </p15:guide>
        <p15:guide id="2" pos="2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B3C5"/>
    <a:srgbClr val="6A3C7C"/>
    <a:srgbClr val="80D5EB"/>
    <a:srgbClr val="F07474"/>
    <a:srgbClr val="FFBF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howGuides="1">
      <p:cViewPr>
        <p:scale>
          <a:sx n="66" d="100"/>
          <a:sy n="66" d="100"/>
        </p:scale>
        <p:origin x="2118" y="1344"/>
      </p:cViewPr>
      <p:guideLst>
        <p:guide orient="horz" pos="2232"/>
        <p:guide pos="2824"/>
      </p:guideLst>
    </p:cSldViewPr>
  </p:slideViewPr>
  <p:notesTextViewPr>
    <p:cViewPr>
      <p:scale>
        <a:sx n="1" d="1"/>
        <a:sy n="1" d="1"/>
      </p:scale>
      <p:origin x="0" y="0"/>
    </p:cViewPr>
  </p:notesTextViewPr>
  <p:sorterViewPr showFormatting="0"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6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600"/>
            </a:lvl1pPr>
          </a:lstStyle>
          <a:p>
            <a:pPr fontAlgn="base"/>
            <a:fld id="{0F9B84EA-7D68-4D60-9CB1-D50884785D1C}" type="datetimeFigureOut">
              <a:rPr lang="zh-CN" altLang="en-US" strike="noStrike" noProof="1" smtClean="0">
                <a:latin typeface="Calibri" panose="020F0502020204030204" pitchFamily="34" charset="0"/>
                <a:ea typeface="SimSun" panose="02010600030101010101" pitchFamily="2" charset="-122"/>
                <a:cs typeface="+mn-cs"/>
              </a:rPr>
              <a:t>2024/2/21</a:t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6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/>
            </a:lvl1pPr>
          </a:lstStyle>
          <a:p>
            <a:pPr fontAlgn="base"/>
            <a:fld id="{8D4E0FC9-F1F8-4FAE-9988-3BA365CFD46F}" type="slidenum">
              <a:rPr lang="zh-CN" altLang="en-US" strike="noStrike" noProof="1" smtClean="0">
                <a:latin typeface="Calibri" panose="020F0502020204030204" pitchFamily="34" charset="0"/>
                <a:ea typeface="SimSun" panose="02010600030101010101" pitchFamily="2" charset="-122"/>
                <a:cs typeface="+mn-cs"/>
              </a:rPr>
              <a:t>‹#›</a:t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Calibri" panose="020F0502020204030204" pitchFamily="34" charset="0"/>
              </a:defRPr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Calibri" panose="020F0502020204030204" pitchFamily="34" charset="0"/>
              </a:defRPr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Calibri" panose="020F0502020204030204" pitchFamily="34" charset="0"/>
                <a:ea typeface="SimSun" panose="02010600030101010101" pitchFamily="2" charset="-122"/>
              </a:rPr>
              <a:t>2024/2/21</a:t>
            </a:fld>
            <a:endParaRPr lang="zh-CN" altLang="en-US" strike="noStrike" noProof="1"/>
          </a:p>
        </p:txBody>
      </p:sp>
      <p:sp>
        <p:nvSpPr>
          <p:cNvPr id="3076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077" name="备注占位符 4"/>
          <p:cNvSpPr>
            <a:spLocks noGrp="1"/>
          </p:cNvSpPr>
          <p:nvPr>
            <p:ph type="body" sz="quarter"/>
          </p:nvPr>
        </p:nvSpPr>
        <p:spPr>
          <a:xfrm>
            <a:off x="914400" y="3300413"/>
            <a:ext cx="7315200" cy="2700338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lstStyle/>
          <a:p>
            <a:pPr lvl="0"/>
            <a:r>
              <a:rPr lang="zh-CN" altLang="en-US"/>
              <a:t>Click to edit Master title style</a:t>
            </a:r>
          </a:p>
          <a:p>
            <a:pPr lvl="1" indent="0"/>
            <a:r>
              <a:rPr lang="zh-CN" altLang="en-US"/>
              <a:t>Second level</a:t>
            </a:r>
          </a:p>
          <a:p>
            <a:pPr lvl="2" indent="0"/>
            <a:r>
              <a:rPr lang="zh-CN" altLang="en-US"/>
              <a:t>Third level</a:t>
            </a:r>
          </a:p>
          <a:p>
            <a:pPr lvl="3" indent="0"/>
            <a:r>
              <a:rPr lang="zh-CN" altLang="en-US"/>
              <a:t>Fouth level</a:t>
            </a:r>
          </a:p>
          <a:p>
            <a:pPr lvl="4" indent="0"/>
            <a:r>
              <a:rPr lang="zh-CN" altLang="en-US"/>
              <a:t>Fifth level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Calibri" panose="020F0502020204030204" pitchFamily="34" charset="0"/>
              </a:defRPr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Calibri" panose="020F0502020204030204" pitchFamily="34" charset="0"/>
              </a:defRPr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Calibri" panose="020F0502020204030204" pitchFamily="34" charset="0"/>
                <a:ea typeface="SimSun" panose="02010600030101010101" pitchFamily="2" charset="-122"/>
              </a:rPr>
              <a:t>‹#›</a:t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Calibri" panose="020F050202020403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Calibri" panose="020F050202020403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Calibri" panose="020F050202020403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Calibri" panose="020F050202020403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Calibri" panose="020F050202020403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>
                <a:sym typeface="+mn-ea"/>
              </a:rPr>
              <a:t>Click here to edit the master title style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1" fontAlgn="auto"/>
            <a:r>
              <a:rPr lang="zh-CN" altLang="en-US" sz="2800" strike="noStrike" noProof="1">
                <a:sym typeface="+mn-ea"/>
              </a:rPr>
              <a:t>Click here to edit the master text style</a:t>
            </a:r>
            <a:endParaRPr lang="zh-CN" altLang="en-US" sz="2800" strike="noStrike" noProof="1"/>
          </a:p>
          <a:p>
            <a:pPr lvl="1" fontAlgn="auto"/>
            <a:r>
              <a:rPr lang="zh-CN" altLang="en-US" sz="2800" strike="noStrike" noProof="1">
                <a:sym typeface="+mn-ea"/>
              </a:rPr>
              <a:t>The second level</a:t>
            </a:r>
            <a:endParaRPr lang="zh-CN" altLang="en-US" sz="2800" strike="noStrike" noProof="1"/>
          </a:p>
          <a:p>
            <a:pPr lvl="2" fontAlgn="auto"/>
            <a:r>
              <a:rPr lang="zh-CN" altLang="en-US" sz="2800" strike="noStrike" noProof="1">
                <a:sym typeface="+mn-ea"/>
              </a:rPr>
              <a:t>The third level</a:t>
            </a:r>
            <a:endParaRPr lang="zh-CN" altLang="en-US" sz="2800" strike="noStrike" noProof="1"/>
          </a:p>
          <a:p>
            <a:pPr lvl="3" fontAlgn="auto"/>
            <a:r>
              <a:rPr lang="zh-CN" altLang="en-US" sz="2800" strike="noStrike" noProof="1">
                <a:sym typeface="+mn-ea"/>
              </a:rPr>
              <a:t>The fourth level</a:t>
            </a:r>
            <a:endParaRPr lang="zh-CN" altLang="en-US" sz="2800" strike="noStrike" noProof="1"/>
          </a:p>
          <a:p>
            <a:pPr lvl="4" fontAlgn="auto"/>
            <a:r>
              <a:rPr lang="zh-CN" altLang="en-US" sz="2800" strike="noStrike" noProof="1">
                <a:sym typeface="+mn-ea"/>
              </a:rPr>
              <a:t>Fifth level</a:t>
            </a:r>
            <a:endParaRPr lang="zh-CN" alt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F697218-550F-4C49-A56B-831D64D4BF2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C9870-4CD8-4036-AD89-68A8D8175235}" type="datetimeFigureOut">
              <a:rPr lang="zh-CN" altLang="en-US" smtClean="0"/>
              <a:t>2024/2/21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158E-F61E-426B-A3A5-6C7B89498A7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C9870-4CD8-4036-AD89-68A8D8175235}" type="datetimeFigureOut">
              <a:rPr lang="zh-CN" altLang="en-US" smtClean="0"/>
              <a:t>2024/2/21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158E-F61E-426B-A3A5-6C7B89498A7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C9870-4CD8-4036-AD89-68A8D8175235}" type="datetimeFigureOut">
              <a:rPr lang="zh-CN" altLang="en-US" smtClean="0"/>
              <a:t>2024/2/21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158E-F61E-426B-A3A5-6C7B89498A7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8401050" y="1905000"/>
            <a:ext cx="2552700" cy="30289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C9870-4CD8-4036-AD89-68A8D8175235}" type="datetimeFigureOut">
              <a:rPr lang="zh-CN" altLang="en-US" smtClean="0"/>
              <a:t>2024/2/21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158E-F61E-426B-A3A5-6C7B89498A7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C9870-4CD8-4036-AD89-68A8D8175235}" type="datetimeFigureOut">
              <a:rPr lang="zh-CN" altLang="en-US" smtClean="0"/>
              <a:t>2024/2/21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158E-F61E-426B-A3A5-6C7B89498A7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C9870-4CD8-4036-AD89-68A8D8175235}" type="datetimeFigureOut">
              <a:rPr lang="zh-CN" altLang="en-US" smtClean="0"/>
              <a:t>2024/2/21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158E-F61E-426B-A3A5-6C7B89498A7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-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C9870-4CD8-4036-AD89-68A8D8175235}" type="datetimeFigureOut">
              <a:rPr lang="zh-CN" altLang="en-US" smtClean="0"/>
              <a:t>2024/2/21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158E-F61E-426B-A3A5-6C7B89498A7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C9870-4CD8-4036-AD89-68A8D8175235}" type="datetimeFigureOut">
              <a:rPr lang="zh-CN" altLang="en-US" smtClean="0"/>
              <a:t>2024/2/21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158E-F61E-426B-A3A5-6C7B89498A7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C9870-4CD8-4036-AD89-68A8D8175235}" type="datetimeFigureOut">
              <a:rPr lang="zh-CN" altLang="en-US" smtClean="0"/>
              <a:t>2024/2/21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158E-F61E-426B-A3A5-6C7B89498A7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C9870-4CD8-4036-AD89-68A8D8175235}" type="datetimeFigureOut">
              <a:rPr lang="zh-CN" altLang="en-US" smtClean="0"/>
              <a:t>2024/2/21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158E-F61E-426B-A3A5-6C7B89498A7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C9870-4CD8-4036-AD89-68A8D8175235}" type="datetimeFigureOut">
              <a:rPr lang="zh-CN" altLang="en-US" smtClean="0"/>
              <a:t>2024/2/21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1158E-F61E-426B-A3A5-6C7B89498A7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/>
              <a:t>Click here to edit the master title style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1" indent="-228600"/>
            <a:r>
              <a:rPr lang="zh-CN" altLang="en-US" dirty="0"/>
              <a:t>Click here to edit the master text style</a:t>
            </a:r>
          </a:p>
          <a:p>
            <a:pPr lvl="1" indent="-228600"/>
            <a:r>
              <a:rPr lang="zh-CN" altLang="en-US" dirty="0"/>
              <a:t>The second level</a:t>
            </a:r>
          </a:p>
          <a:p>
            <a:pPr lvl="2" indent="-228600"/>
            <a:r>
              <a:rPr lang="zh-CN" altLang="en-US" dirty="0"/>
              <a:t>The third level</a:t>
            </a:r>
          </a:p>
          <a:p>
            <a:pPr lvl="3" indent="-228600"/>
            <a:r>
              <a:rPr lang="zh-CN" altLang="en-US" dirty="0"/>
              <a:t>The fourth level</a:t>
            </a:r>
          </a:p>
          <a:p>
            <a:pPr lvl="4" indent="-228600"/>
            <a:r>
              <a:rPr lang="zh-CN" altLang="en-US" dirty="0"/>
              <a:t>Fifth level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Calibri" panose="020F050202020403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F697218-550F-4C49-A56B-831D64D4BF2A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1pPr>
          </a:lstStyle>
          <a:p>
            <a:fld id="{57FC9870-4CD8-4036-AD89-68A8D8175235}" type="datetimeFigureOut">
              <a:rPr lang="zh-CN" altLang="en-US" smtClean="0"/>
              <a:t>2024/2/21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</a:defRPr>
            </a:lvl1pPr>
          </a:lstStyle>
          <a:p>
            <a:fld id="{B681158E-F61E-426B-A3A5-6C7B89498A7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4"/>
          <p:cNvSpPr/>
          <p:nvPr/>
        </p:nvSpPr>
        <p:spPr>
          <a:xfrm>
            <a:off x="9482138" y="2987675"/>
            <a:ext cx="1865313" cy="186372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6" name="任意多边形 5"/>
          <p:cNvSpPr/>
          <p:nvPr/>
        </p:nvSpPr>
        <p:spPr>
          <a:xfrm>
            <a:off x="9609138" y="-7937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8069263" y="1676400"/>
            <a:ext cx="1722438" cy="172243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9990138" y="5594350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11069638" y="5038725"/>
            <a:ext cx="603250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10621963" y="6037263"/>
            <a:ext cx="1570038" cy="820738"/>
          </a:xfrm>
          <a:custGeom>
            <a:avLst/>
            <a:gdLst>
              <a:gd name="connsiteX0" fmla="*/ 1049802 w 1569631"/>
              <a:gd name="connsiteY0" fmla="*/ 0 h 821301"/>
              <a:gd name="connsiteX1" fmla="*/ 1472572 w 1569631"/>
              <a:gd name="connsiteY1" fmla="*/ 85354 h 821301"/>
              <a:gd name="connsiteX2" fmla="*/ 1569631 w 1569631"/>
              <a:gd name="connsiteY2" fmla="*/ 138036 h 821301"/>
              <a:gd name="connsiteX3" fmla="*/ 1569631 w 1569631"/>
              <a:gd name="connsiteY3" fmla="*/ 821301 h 821301"/>
              <a:gd name="connsiteX4" fmla="*/ 0 w 1569631"/>
              <a:gd name="connsiteY4" fmla="*/ 821301 h 821301"/>
              <a:gd name="connsiteX5" fmla="*/ 49028 w 1569631"/>
              <a:gd name="connsiteY5" fmla="*/ 663358 h 821301"/>
              <a:gd name="connsiteX6" fmla="*/ 1049802 w 1569631"/>
              <a:gd name="connsiteY6" fmla="*/ 0 h 82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69631" h="821301">
                <a:moveTo>
                  <a:pt x="1049802" y="0"/>
                </a:moveTo>
                <a:cubicBezTo>
                  <a:pt x="1199765" y="0"/>
                  <a:pt x="1342629" y="30393"/>
                  <a:pt x="1472572" y="85354"/>
                </a:cubicBezTo>
                <a:lnTo>
                  <a:pt x="1569631" y="138036"/>
                </a:lnTo>
                <a:lnTo>
                  <a:pt x="1569631" y="821301"/>
                </a:lnTo>
                <a:lnTo>
                  <a:pt x="0" y="821301"/>
                </a:lnTo>
                <a:lnTo>
                  <a:pt x="49028" y="663358"/>
                </a:lnTo>
                <a:cubicBezTo>
                  <a:pt x="213912" y="273531"/>
                  <a:pt x="599914" y="0"/>
                  <a:pt x="1049802" y="0"/>
                </a:cubicBezTo>
                <a:close/>
              </a:path>
            </a:pathLst>
          </a:cu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8931275" y="255588"/>
            <a:ext cx="1033463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11545888" y="3175000"/>
            <a:ext cx="482600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9658350" y="5138738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7707313" y="4065588"/>
            <a:ext cx="785813" cy="785813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9091613" y="4211638"/>
            <a:ext cx="398463" cy="398463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4124" name="文本框 31"/>
          <p:cNvSpPr txBox="1"/>
          <p:nvPr/>
        </p:nvSpPr>
        <p:spPr>
          <a:xfrm>
            <a:off x="860425" y="2654300"/>
            <a:ext cx="7415530" cy="33832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  <a:scene3d>
              <a:camera prst="orthographicFront"/>
              <a:lightRig rig="threePt" dir="t"/>
            </a:scene3d>
          </a:bodyPr>
          <a:lstStyle/>
          <a:p>
            <a:pPr algn="l"/>
            <a:endParaRPr lang="sr-Cyrl-RS" altLang="en-US" sz="3200" b="1" noProof="0" dirty="0">
              <a:solidFill>
                <a:srgbClr val="02B3C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l"/>
            <a:r>
              <a:rPr lang="sr-Cyrl-RS" altLang="en-US" sz="3200" b="1" noProof="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ПРОФЕСИОНАЛНО ИНФОРМИСАЊЕ </a:t>
            </a:r>
            <a:endParaRPr lang="sr-Cyrl-RS" altLang="en-US" sz="3200" b="1" noProof="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+mn-ea"/>
            </a:endParaRPr>
          </a:p>
          <a:p>
            <a:pPr algn="l"/>
            <a:r>
              <a:rPr lang="sr-Cyrl-RS" altLang="en-US" sz="3200" b="1" noProof="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УЧЕНИК</a:t>
            </a:r>
            <a:r>
              <a:rPr lang="en-US" altLang="sr-Cyrl-RS" sz="3200" b="1" noProof="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A </a:t>
            </a:r>
            <a:r>
              <a:rPr lang="sr-Cyrl-RS" altLang="en-US" sz="3200" b="1" noProof="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ЗАВРШНИХ РАЗРЕДА </a:t>
            </a:r>
            <a:endParaRPr lang="sr-Cyrl-RS" altLang="en-US" sz="3200" b="1" noProof="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+mn-ea"/>
            </a:endParaRPr>
          </a:p>
          <a:p>
            <a:pPr algn="l"/>
            <a:r>
              <a:rPr lang="sr-Cyrl-BA" altLang="sr-Cyrl-RS" sz="3200" b="1" noProof="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ОСНОВНИХ</a:t>
            </a:r>
            <a:r>
              <a:rPr lang="sr-Cyrl-RS" altLang="en-US" sz="3200" b="1" noProof="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ШКОЛА</a:t>
            </a:r>
            <a:endParaRPr lang="sr-Cyrl-RS" altLang="en-US" sz="3200" b="1" noProof="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+mn-ea"/>
            </a:endParaRPr>
          </a:p>
          <a:p>
            <a:pPr algn="l"/>
            <a:r>
              <a:rPr lang="en-US" altLang="sr-Cyrl-RS" sz="3200" b="1" noProof="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2023/2024</a:t>
            </a:r>
            <a:endParaRPr lang="en-US" altLang="sr-Cyrl-RS" sz="3200" b="1" noProof="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+mn-ea"/>
            </a:endParaRPr>
          </a:p>
        </p:txBody>
      </p:sp>
      <p:sp>
        <p:nvSpPr>
          <p:cNvPr id="4098" name="Title 4097"/>
          <p:cNvSpPr>
            <a:spLocks noGrp="1"/>
          </p:cNvSpPr>
          <p:nvPr/>
        </p:nvSpPr>
        <p:spPr>
          <a:xfrm>
            <a:off x="433705" y="1203325"/>
            <a:ext cx="4248150" cy="942975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ctr" anchorCtr="0"/>
          <a:lstStyle/>
          <a:p>
            <a:pPr algn="ctr"/>
            <a:r>
              <a:rPr lang="sr-Cyrl-RS" altLang="en-US" sz="2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ЈУ ЗАВОД ЗА ЗАПОШЉАВАЊЕ РЕПУБЛИКЕ СРПСКЕ</a:t>
            </a:r>
          </a:p>
        </p:txBody>
      </p:sp>
      <p:pic>
        <p:nvPicPr>
          <p:cNvPr id="3075" name="Picture 4"/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tretch>
            <a:fillRect/>
          </a:stretch>
        </p:blipFill>
        <p:spPr>
          <a:xfrm>
            <a:off x="1818640" y="91440"/>
            <a:ext cx="1367790" cy="120205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7" name="Picture 410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4880" y="91440"/>
            <a:ext cx="1371600" cy="119951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Subtitle 4098"/>
          <p:cNvSpPr>
            <a:spLocks noGrp="1"/>
          </p:cNvSpPr>
          <p:nvPr/>
        </p:nvSpPr>
        <p:spPr>
          <a:xfrm>
            <a:off x="4842510" y="1293495"/>
            <a:ext cx="4249420" cy="106489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 anchorCtr="0"/>
          <a:lstStyle>
            <a:lvl1pPr marL="0" lvl="0" indent="0" algn="ctr">
              <a:buClrTx/>
              <a:buSzTx/>
              <a:buFontTx/>
              <a:buNone/>
              <a:defRPr/>
            </a:lvl1pPr>
            <a:lvl2pPr marL="457200" lvl="1" indent="0" algn="ctr">
              <a:buClrTx/>
              <a:buSzTx/>
              <a:buFontTx/>
              <a:buNone/>
              <a:defRPr/>
            </a:lvl2pPr>
            <a:lvl3pPr marL="914400" lvl="2" indent="0" algn="ctr">
              <a:buClrTx/>
              <a:buSzTx/>
              <a:buFontTx/>
              <a:buNone/>
              <a:defRPr/>
            </a:lvl3pPr>
            <a:lvl4pPr marL="1371600" lvl="3" indent="0" algn="ctr">
              <a:buClrTx/>
              <a:buSzTx/>
              <a:buFontTx/>
              <a:buNone/>
              <a:defRPr/>
            </a:lvl4pPr>
            <a:lvl5pPr marL="1828800" lvl="4" indent="0" algn="ctr">
              <a:buClrTx/>
              <a:buSzTx/>
              <a:buFontTx/>
              <a:buNone/>
              <a:defRPr/>
            </a:lvl5pPr>
          </a:lstStyle>
          <a:p>
            <a:pPr lvl="0" algn="l" eaLnBrk="1" fontAlgn="auto" hangingPunct="1"/>
            <a:r>
              <a:rPr lang="sr-Cyrl-RS" altLang="en-US" sz="2000" b="1" strike="noStrike" noProof="1">
                <a:solidFill>
                  <a:srgbClr val="C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ЦЕНТАР ЗА</a:t>
            </a:r>
            <a:r>
              <a:rPr lang="en-US" altLang="sr-Cyrl-RS" sz="2000" b="1" strike="noStrike" noProof="1">
                <a:solidFill>
                  <a:srgbClr val="C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sr-Cyrl-RS" altLang="en-US" sz="2000" b="1" strike="noStrike" noProof="1">
                <a:solidFill>
                  <a:srgbClr val="C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ИНФОРМИСАЊЕ, </a:t>
            </a:r>
            <a:endParaRPr lang="sr-Cyrl-RS" altLang="en-US" sz="2000" b="1" strike="noStrike" noProof="1"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 eaLnBrk="1" fontAlgn="auto" hangingPunct="1"/>
            <a:r>
              <a:rPr lang="sr-Cyrl-RS" altLang="en-US" sz="2000" b="1" strike="noStrike" noProof="1">
                <a:solidFill>
                  <a:srgbClr val="C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САВЈЕТОВАЊЕ И ОБУКУ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bldLvl="0"/>
      <p:bldP spid="4" grpId="0" bldLvl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1868488" y="4756150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6" name="椭圆 5"/>
          <p:cNvSpPr/>
          <p:nvPr/>
        </p:nvSpPr>
        <p:spPr>
          <a:xfrm>
            <a:off x="2940368" y="4842828"/>
            <a:ext cx="517525" cy="51752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2710180" y="4314825"/>
            <a:ext cx="346075" cy="346075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414973" y="384175"/>
            <a:ext cx="3748088" cy="3748088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1266825" y="4543743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3634105" y="139065"/>
            <a:ext cx="528638" cy="52863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3210243" y="134303"/>
            <a:ext cx="247650" cy="249238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4163060" y="14288"/>
            <a:ext cx="187325" cy="18732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225" name="文本框 15"/>
          <p:cNvSpPr txBox="1"/>
          <p:nvPr/>
        </p:nvSpPr>
        <p:spPr>
          <a:xfrm>
            <a:off x="415290" y="1334135"/>
            <a:ext cx="3602355" cy="23495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noAutofit/>
          </a:bodyPr>
          <a:lstStyle/>
          <a:p>
            <a:pPr algn="ctr"/>
            <a:r>
              <a:rPr lang="sr-Cyrl-BA" altLang="en-US" sz="3600" b="1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ИНФОРМАЦИЈЕ О СТАЊУ НА ТРЖИШТУ РАДА</a:t>
            </a:r>
            <a:endParaRPr lang="sr-Cyrl-BA" altLang="en-US" sz="3600" b="1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163060" y="668020"/>
            <a:ext cx="7907655" cy="59461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0" indent="0" algn="l">
              <a:buNone/>
            </a:pPr>
            <a:r>
              <a:rPr lang="sr-Cyrl-BA" altLang="sr-Cyrl-RS" sz="24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  <a:t>Ј</a:t>
            </a:r>
            <a:r>
              <a:rPr lang="sr-Cyrl-RS" altLang="en-US" sz="24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  <a:t>У ЗАВОД ЗА ЗАПОШЉАВАЊЕ РЕПУБЛИКЕ СРПСКЕ - ЗЗЗРС</a:t>
            </a:r>
          </a:p>
          <a:p>
            <a:pPr marL="0" indent="0" algn="l">
              <a:buNone/>
            </a:pPr>
            <a:endParaRPr lang="sr-Cyrl-RS" altLang="en-US" sz="24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  <a:sym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altLang="en-US" sz="24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Завод за запошљавање је кључна организација на тржишту рада</a:t>
            </a:r>
            <a:r>
              <a:rPr lang="sr-Latn-BA" altLang="en-US" sz="24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. </a:t>
            </a:r>
            <a:endParaRPr kumimoji="0" lang="sr-Latn-BA" altLang="en-US" sz="240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sr-Cyrl-BA" altLang="en-US" sz="24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Завод је </a:t>
            </a:r>
            <a:r>
              <a:rPr lang="ru-RU" altLang="en-US" sz="24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посредник у запошљавању</a:t>
            </a:r>
            <a:r>
              <a:rPr lang="sr-Cyrl-BA" sz="24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.</a:t>
            </a:r>
            <a:endParaRPr kumimoji="0" lang="ru-RU" altLang="en-US" sz="240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sr-Cyrl-RS" altLang="en-US" sz="24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У Заводу можете пронаћи потребне информације о стању на тржишту рада, савјетовање о избору занимања и развоју каријере.</a:t>
            </a:r>
            <a:endParaRPr lang="sr-Cyrl-RS" altLang="en-US" sz="24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endParaRPr kumimoji="0" lang="sr-Cyrl-RS" altLang="en-US" sz="240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indent="0" algn="l">
              <a:buNone/>
            </a:pPr>
            <a:r>
              <a:rPr lang="sr-Cyrl-BA" sz="24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  <a:t>ЦЕНТАР ЗА ИНФОРМИСАЊЕ, САВЈЕТОВАЊЕ И ОБУКУ - ЦИСО</a:t>
            </a:r>
            <a:endParaRPr lang="sr-Cyrl-BA" sz="2400" b="1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  <a:sym typeface="+mn-ea"/>
            </a:endParaRPr>
          </a:p>
          <a:p>
            <a:pPr marL="0" indent="0" algn="l">
              <a:buNone/>
            </a:pPr>
            <a:r>
              <a:rPr lang="sr-Cyrl-BA" sz="24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  <a:t>КЛУБ ЗА ТРАЖЕЊЕ ПОСЛА</a:t>
            </a:r>
          </a:p>
          <a:p>
            <a:pPr marL="0" indent="0" algn="l">
              <a:buNone/>
            </a:pPr>
            <a:endParaRPr lang="sr-Cyrl-BA" sz="24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  <a:sym typeface="+mn-ea"/>
            </a:endParaRPr>
          </a:p>
          <a:p>
            <a:pPr algn="l">
              <a:buFont typeface="Wingdings" panose="05000000000000000000" charset="0"/>
              <a:buChar char="Ø"/>
            </a:pPr>
            <a:r>
              <a:rPr lang="sr-Cyrl-BA" sz="24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  <a:t>Доступни за све младе који желе да се информишу и припреме за улазак на тржиште рада.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>
          <a:xfrm rot="10800000">
            <a:off x="0" y="3940175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2730500" y="4843463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3546475" y="3638550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433513" y="3789363"/>
            <a:ext cx="1035050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730500" y="3013075"/>
            <a:ext cx="484188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4148138" y="4664075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203" name="文本框 42"/>
          <p:cNvSpPr txBox="1"/>
          <p:nvPr/>
        </p:nvSpPr>
        <p:spPr>
          <a:xfrm>
            <a:off x="2071370" y="359410"/>
            <a:ext cx="9286875" cy="104775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BA" altLang="en-US" sz="4000" b="1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  <a:sym typeface="+mn-ea"/>
              </a:rPr>
              <a:t>КАДА ДА СЕ ОБРАТИШ </a:t>
            </a:r>
            <a:br>
              <a:rPr lang="sr-Cyrl-BA" altLang="en-US" sz="4000" b="1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  <a:sym typeface="+mn-ea"/>
              </a:rPr>
            </a:br>
            <a:r>
              <a:rPr lang="sr-Cyrl-BA" altLang="en-US" sz="4000" b="1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rial" panose="020B0604020202020204" pitchFamily="34" charset="0"/>
                <a:sym typeface="+mn-ea"/>
              </a:rPr>
              <a:t>ЗАВОДУ ЗА ЗАПОШЉАВАЊЕ/БИРОУ</a:t>
            </a:r>
            <a:endParaRPr lang="sr-Cyrl-BA" altLang="en-US" sz="4000" b="1" kern="0" noProof="0" dirty="0" smtClean="0">
              <a:solidFill>
                <a:srgbClr val="02B3C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ea typeface="SimSun" panose="02010600030101010101" pitchFamily="2" charset="-122"/>
              <a:cs typeface="Arial" panose="020B060402020202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470400" y="1203325"/>
            <a:ext cx="7590790" cy="54819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R="0" lvl="0" indent="-30607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lang="sr-Cyrl-BA" sz="28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cs typeface="Calibri" panose="020F0502020204030204" pitchFamily="34" charset="0"/>
              <a:sym typeface="+mn-ea"/>
            </a:endParaRPr>
          </a:p>
          <a:p>
            <a:pPr fontAlgn="base"/>
            <a:r>
              <a:rPr lang="sr-Cyrl-BA" altLang="en-US" sz="2400" kern="0" noProof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  <a:t>Врло је важно да се након завршетка школовања пријавите на евиденцију незапослених, уколико не настављате формално образовање.</a:t>
            </a:r>
          </a:p>
          <a:p>
            <a:pPr fontAlgn="base"/>
            <a:endParaRPr lang="sr-Cyrl-BA" altLang="en-US" sz="2400" kern="0" noProof="0" smtClean="0">
              <a:solidFill>
                <a:srgbClr val="02B3C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ea typeface="+mj-ea"/>
              <a:cs typeface="Calibri" panose="020F0502020204030204" pitchFamily="34" charset="0"/>
              <a:sym typeface="+mn-ea"/>
            </a:endParaRPr>
          </a:p>
          <a:p>
            <a:pPr fontAlgn="base"/>
            <a:r>
              <a:rPr lang="sr-Cyrl-BA" altLang="en-US" sz="2400" kern="0" noProof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  <a:t>Пријавом на евиденцију незапослених добијате одређена права и обавезе.</a:t>
            </a:r>
          </a:p>
          <a:p>
            <a:pPr fontAlgn="base"/>
            <a:r>
              <a:rPr lang="sr-Cyrl-BA" altLang="en-US" sz="2400" kern="0" noProof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  <a:t> </a:t>
            </a:r>
          </a:p>
          <a:p>
            <a:pPr fontAlgn="base"/>
            <a:r>
              <a:rPr lang="sr-Cyrl-BA" altLang="en-US" sz="2400" kern="0" noProof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  <a:t>Активно тражење посла уз подршку службе за запошљавање вам доноси права као што су учешће у  активним мјерама које за циљ имају запошљавање.</a:t>
            </a:r>
          </a:p>
          <a:p>
            <a:pPr fontAlgn="base"/>
            <a:endParaRPr lang="sr-Cyrl-BA" altLang="en-US" sz="2400" kern="0" noProof="0" smtClean="0">
              <a:solidFill>
                <a:srgbClr val="02B3C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ea typeface="+mj-ea"/>
              <a:cs typeface="Calibri" panose="020F0502020204030204" pitchFamily="34" charset="0"/>
              <a:sym typeface="+mn-ea"/>
            </a:endParaRPr>
          </a:p>
          <a:p>
            <a:pPr fontAlgn="base"/>
            <a:r>
              <a:rPr lang="sr-Cyrl-BA" altLang="en-US" sz="2400" kern="0" noProof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  <a:t>Постоје многи пројекти и програми који прописују да њихови ученисици морају бити пријављен на евиденцији незапослених.</a:t>
            </a:r>
            <a:r>
              <a:rPr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1868488" y="4756150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6" name="椭圆 5"/>
          <p:cNvSpPr/>
          <p:nvPr/>
        </p:nvSpPr>
        <p:spPr>
          <a:xfrm>
            <a:off x="2940368" y="4842828"/>
            <a:ext cx="517525" cy="51752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2710180" y="4314825"/>
            <a:ext cx="346075" cy="346075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415290" y="384175"/>
            <a:ext cx="3748405" cy="374840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1266825" y="4543743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3634105" y="139065"/>
            <a:ext cx="528638" cy="52863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3210243" y="134303"/>
            <a:ext cx="247650" cy="249238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4163060" y="14288"/>
            <a:ext cx="187325" cy="18732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225" name="文本框 15"/>
          <p:cNvSpPr txBox="1"/>
          <p:nvPr/>
        </p:nvSpPr>
        <p:spPr>
          <a:xfrm>
            <a:off x="415290" y="1781810"/>
            <a:ext cx="3602355" cy="78359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noAutofit/>
          </a:bodyPr>
          <a:lstStyle/>
          <a:p>
            <a:pPr algn="ctr"/>
            <a:r>
              <a:rPr lang="sr-Latn-RS" altLang="sr-Cyrl-BA" sz="4400" b="1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www.zzzrs.net</a:t>
            </a:r>
            <a:endParaRPr lang="sr-Latn-RS" altLang="sr-Cyrl-BA" sz="4400" b="1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017645" y="668020"/>
            <a:ext cx="8173720" cy="59461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 typeface="Wingdings" panose="05000000000000000000" pitchFamily="2" charset="2"/>
              <a:buNone/>
              <a:defRPr/>
            </a:pPr>
            <a:r>
              <a:rPr lang="sr-Cyrl-RS" altLang="en-US" sz="2800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На </a:t>
            </a:r>
            <a:r>
              <a:rPr lang="sr-Cyrl-BA" altLang="sr-Cyrl-RS" sz="2800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страници</a:t>
            </a:r>
            <a:r>
              <a:rPr lang="sr-Cyrl-RS" altLang="en-US" sz="2800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Завода за запошљавање Републике Српске</a:t>
            </a:r>
            <a:r>
              <a:rPr lang="sr-Cyrl-BA" altLang="sr-Cyrl-RS" sz="2800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2800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можете пронаћи детаљније информације о стању на тржишту рада</a:t>
            </a:r>
            <a:r>
              <a:rPr lang="sr-Latn-RS" sz="2800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.</a:t>
            </a:r>
            <a:endParaRPr lang="sr-Latn-RS" sz="2800" noProof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 typeface="Wingdings" panose="05000000000000000000" pitchFamily="2" charset="2"/>
              <a:buNone/>
              <a:defRPr/>
            </a:pPr>
            <a:endParaRPr lang="sr-Latn-RS" sz="2800" b="1" noProof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  <a:p>
            <a:pPr marL="0" marR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Pct val="100000"/>
              <a:buFont typeface="Wingdings" panose="05000000000000000000" pitchFamily="2" charset="2"/>
              <a:buNone/>
              <a:defRPr/>
            </a:pPr>
            <a:endParaRPr lang="sr-Latn-RS" sz="2800" b="1" noProof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sr-Cyrl-BA" altLang="sr-Cyrl-RS" sz="2800" b="1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ПУБЛИКАЦИЈЕ:</a:t>
            </a:r>
            <a:endParaRPr lang="sr-Cyrl-BA" altLang="sr-Cyrl-RS" sz="2800" b="1" noProof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lang="sr-Cyrl-RS" altLang="en-US" sz="2800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Истраживање тржишта рада у Републици Српској</a:t>
            </a:r>
            <a:endParaRPr lang="sr-Cyrl-RS" altLang="en-US" sz="2800" noProof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lang="sr-Cyrl-RS" altLang="en-US" sz="2800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Статистички Билтен Завода за запошљавање</a:t>
            </a:r>
            <a:endParaRPr lang="sr-Cyrl-RS" altLang="en-US" sz="2800" noProof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lang="sr-Cyrl-RS" altLang="en-US" sz="2800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Брошуре</a:t>
            </a:r>
            <a:endParaRPr lang="sr-Cyrl-RS" altLang="en-US" sz="2800" noProof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lang="sr-Cyrl-RS" altLang="en-US" sz="2800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Избор занимања и стање на евиденцији</a:t>
            </a:r>
            <a:endParaRPr lang="sr-Cyrl-RS" altLang="en-US" sz="28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+mj-ea"/>
              <a:cs typeface="Calibri" panose="020F0502020204030204" pitchFamily="34" charset="0"/>
              <a:sym typeface="+mn-ea"/>
            </a:endParaRPr>
          </a:p>
        </p:txBody>
      </p:sp>
      <p:pic>
        <p:nvPicPr>
          <p:cNvPr id="3076" name="Picture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91005" y="795020"/>
            <a:ext cx="1019175" cy="8953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984250"/>
          </a:xfrm>
        </p:spPr>
        <p:txBody>
          <a:bodyPr>
            <a:normAutofit fontScale="90000"/>
          </a:bodyPr>
          <a:lstStyle/>
          <a:p>
            <a:pPr fontAlgn="base"/>
            <a:r>
              <a:rPr lang="bs-Cyrl-BA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Н</a:t>
            </a:r>
            <a:r>
              <a:rPr lang="sr-Cyrl-RS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АЈБРОЈНИЈА ЗАНИМАЊА</a:t>
            </a:r>
            <a:r>
              <a:rPr lang="bs-Cyrl-BA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sr-Cyrl-BA" altLang="bs-Cyrl-BA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НА ЕВИДЕНЦИЈИ </a:t>
            </a:r>
            <a:r>
              <a:rPr lang="sr-Cyrl-BA" altLang="bs-Cyrl-BA" sz="3200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/>
            </a:r>
            <a:br>
              <a:rPr lang="sr-Cyrl-BA" altLang="bs-Cyrl-BA" sz="3200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</a:br>
            <a:r>
              <a:rPr lang="sr-Cyrl-RS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У</a:t>
            </a:r>
            <a:r>
              <a:rPr lang="bs-Cyrl-BA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bs-Latn-BA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III</a:t>
            </a:r>
            <a:r>
              <a:rPr lang="sr-Latn-RS" altLang="bs-Latn-BA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, </a:t>
            </a:r>
            <a:r>
              <a:rPr lang="sr-Latn-BA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IV </a:t>
            </a:r>
            <a:r>
              <a:rPr lang="sr-Cyrl-BA" altLang="sr-Latn-BA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И </a:t>
            </a:r>
            <a:r>
              <a:rPr lang="sr-Latn-RS" altLang="sr-Latn-BA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VII </a:t>
            </a:r>
            <a:r>
              <a:rPr lang="sr-Cyrl-RS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СТЕПЕНУ СТРУЧНЕ СПРЕМЕ</a:t>
            </a:r>
            <a:r>
              <a:rPr lang="en-US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sr-Cyrl-BA" altLang="sr-Cyrl-R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(31.12.2023.)</a:t>
            </a:r>
          </a:p>
        </p:txBody>
      </p:sp>
      <p:graphicFrame>
        <p:nvGraphicFramePr>
          <p:cNvPr id="17411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292100" y="1146810"/>
          <a:ext cx="3272155" cy="5614035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1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99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84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BA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РБ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R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КВ РАДНИЦИ -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Latn-BA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III </a:t>
                      </a:r>
                      <a:r>
                        <a:rPr kumimoji="0" lang="sr-Cyrl-R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степен стручне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R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спреме</a:t>
                      </a:r>
                      <a:r>
                        <a:rPr kumimoji="0" lang="sr-Cyrl-BA" altLang="sr-Cyrl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 </a:t>
                      </a:r>
                      <a:endParaRPr kumimoji="0" lang="sr-Cyrl-BA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2B3C5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  <a:sym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sr-Cyrl-BA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2B3C5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  <a:sym typeface="Arial" panose="020B0604020202020204" pitchFamily="34" charset="0"/>
                      </a:endParaRP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Бр. </a:t>
                      </a:r>
                      <a:r>
                        <a:rPr kumimoji="0" lang="sr-Cyrl-R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   </a:t>
                      </a: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евидентираних</a:t>
                      </a:r>
                      <a:r>
                        <a:rPr kumimoji="0" lang="sr-Cyrl-R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незапослених                      лица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56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Продавач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3.077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94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Бравар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1.681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56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Аутомеханичар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1.301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Кухар КВ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1.044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56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Металостругар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963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94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Конобар КВ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951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56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Возачи теретних кола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927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75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Конфекционар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549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56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Столар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512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972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Конфекционар текстила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403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7461" name="Group 53"/>
          <p:cNvGraphicFramePr>
            <a:graphicFrameLocks noGrp="1"/>
          </p:cNvGraphicFramePr>
          <p:nvPr>
            <p:ph idx="1"/>
          </p:nvPr>
        </p:nvGraphicFramePr>
        <p:xfrm>
          <a:off x="3745230" y="1146810"/>
          <a:ext cx="3851910" cy="5632450"/>
        </p:xfrm>
        <a:graphic>
          <a:graphicData uri="http://schemas.openxmlformats.org/drawingml/2006/table">
            <a:tbl>
              <a:tblPr/>
              <a:tblGrid>
                <a:gridCol w="295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9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68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92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РБ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R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ССС 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Latn-BA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IV</a:t>
                      </a:r>
                      <a:r>
                        <a:rPr kumimoji="0" lang="sr-Cyrl-R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 степен стручне спреме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Бр. </a:t>
                      </a:r>
                      <a:r>
                        <a:rPr kumimoji="0" lang="sr-Cyrl-R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   </a:t>
                      </a: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евидентираних</a:t>
                      </a:r>
                      <a:r>
                        <a:rPr kumimoji="0" lang="sr-Cyrl-R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незапослених                      лица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4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Економски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3.176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5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Матурант гимназије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2.259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Машински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2.238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51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Пољопривредни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683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33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Медицинска сестра</a:t>
                      </a:r>
                      <a:r>
                        <a:rPr lang="sr-Cyrl-BA" alt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680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51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Техничар за друмски саобраћај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568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71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Туристички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540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51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Електротехничар</a:t>
                      </a:r>
                      <a:r>
                        <a:rPr lang="sr-Cyrl-BA" alt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енергетичар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382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40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Трговински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378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52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sr-Cyrl-BA" alt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Ш</a:t>
                      </a: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умарски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368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3" name="Group 53"/>
          <p:cNvGraphicFramePr>
            <a:graphicFrameLocks noGrp="1"/>
          </p:cNvGraphicFramePr>
          <p:nvPr/>
        </p:nvGraphicFramePr>
        <p:xfrm>
          <a:off x="7785735" y="1174115"/>
          <a:ext cx="4204970" cy="5624195"/>
        </p:xfrm>
        <a:graphic>
          <a:graphicData uri="http://schemas.openxmlformats.org/drawingml/2006/table">
            <a:tbl>
              <a:tblPr/>
              <a:tblGrid>
                <a:gridCol w="288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2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3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141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РБ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BA" altLang="sr-Cyrl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ВСС</a:t>
                      </a:r>
                      <a:r>
                        <a:rPr kumimoji="0" lang="sr-Cyrl-R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 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B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висока стручна спрема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Бр. </a:t>
                      </a:r>
                      <a:r>
                        <a:rPr kumimoji="0" lang="sr-Cyrl-R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   </a:t>
                      </a: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евидентираних</a:t>
                      </a:r>
                      <a:r>
                        <a:rPr kumimoji="0" lang="sr-Cyrl-R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незапослених                      лица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7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Дипломирани економист</a:t>
                      </a:r>
                      <a:r>
                        <a:rPr lang="sr-Cyrl-BA" alt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а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1.033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Дипломирани правник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765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Професор разредне наставе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345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51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Дипломирани инжењер пољопривреде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207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79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Дипломирани психолог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152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Васпитач у предшколској установи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130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17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Професор енглеског језика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115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92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Дипломирани физиотерапеут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110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92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Дипломирани педагог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109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851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Дипломирани журналиста (новинар)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r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98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椭圆 5"/>
          <p:cNvSpPr/>
          <p:nvPr/>
        </p:nvSpPr>
        <p:spPr>
          <a:xfrm>
            <a:off x="11324273" y="628968"/>
            <a:ext cx="517525" cy="51752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11094085" y="100965"/>
            <a:ext cx="346075" cy="346075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9650730" y="329883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827405"/>
          </a:xfrm>
        </p:spPr>
        <p:txBody>
          <a:bodyPr>
            <a:normAutofit fontScale="90000"/>
          </a:bodyPr>
          <a:lstStyle/>
          <a:p>
            <a:pPr fontAlgn="base"/>
            <a:r>
              <a:rPr lang="bs-Cyrl-BA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Н</a:t>
            </a:r>
            <a:r>
              <a:rPr lang="sr-Cyrl-RS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АЈ</a:t>
            </a:r>
            <a:r>
              <a:rPr lang="sr-Cyrl-BA" altLang="sr-Cyrl-R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ТРАЖЕНИЈА</a:t>
            </a:r>
            <a:r>
              <a:rPr lang="sr-Cyrl-RS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ЗАНИМАЊА</a:t>
            </a:r>
            <a:r>
              <a:rPr lang="bs-Cyrl-BA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sr-Cyrl-BA" altLang="bs-Cyrl-BA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СА ЕВИДЕНЦИЈЕ </a:t>
            </a:r>
            <a:r>
              <a:rPr lang="sr-Cyrl-BA" altLang="bs-Cyrl-BA" sz="3200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/>
            </a:r>
            <a:br>
              <a:rPr lang="sr-Cyrl-BA" altLang="bs-Cyrl-BA" sz="3200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</a:br>
            <a:r>
              <a:rPr lang="sr-Cyrl-RS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У</a:t>
            </a:r>
            <a:r>
              <a:rPr lang="bs-Cyrl-BA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bs-Latn-BA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III</a:t>
            </a:r>
            <a:r>
              <a:rPr lang="sr-Cyrl-BA" altLang="bs-Latn-BA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, </a:t>
            </a:r>
            <a:r>
              <a:rPr lang="sr-Latn-BA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IV</a:t>
            </a:r>
            <a:r>
              <a:rPr lang="sr-Cyrl-BA" altLang="sr-Latn-BA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И </a:t>
            </a:r>
            <a:r>
              <a:rPr lang="sr-Latn-RS" altLang="sr-Latn-BA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VII </a:t>
            </a:r>
            <a:r>
              <a:rPr lang="sr-Cyrl-RS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СТЕПЕНУ СТРУЧНЕ СПРЕМЕ</a:t>
            </a:r>
            <a:r>
              <a:rPr lang="en-US" altLang="en-U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sr-Cyrl-BA" altLang="sr-Cyrl-RS" sz="3200" b="1" strike="noStrike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(31.12.2023.)</a:t>
            </a:r>
          </a:p>
        </p:txBody>
      </p:sp>
      <p:graphicFrame>
        <p:nvGraphicFramePr>
          <p:cNvPr id="17411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541655" y="1017905"/>
          <a:ext cx="3178810" cy="5739130"/>
        </p:xfrm>
        <a:graphic>
          <a:graphicData uri="http://schemas.openxmlformats.org/drawingml/2006/table">
            <a:tbl>
              <a:tblPr/>
              <a:tblGrid>
                <a:gridCol w="301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62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897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BA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РБ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RS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КВ РАДНИЦИ -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Latn-BA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III </a:t>
                      </a:r>
                      <a:r>
                        <a:rPr kumimoji="0" lang="sr-Cyrl-RS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степен стручне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RS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спреме</a:t>
                      </a:r>
                      <a:endParaRPr kumimoji="0" lang="sr-Cyrl-BA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2B3C5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  <a:sym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sr-Cyrl-BA" alt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2B3C5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  <a:sym typeface="Arial" panose="020B0604020202020204" pitchFamily="34" charset="0"/>
                      </a:endParaRP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Бр. </a:t>
                      </a:r>
                      <a:r>
                        <a:rPr kumimoji="0" lang="sr-Cyrl-R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   </a:t>
                      </a: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евидентираних</a:t>
                      </a:r>
                      <a:r>
                        <a:rPr kumimoji="0" lang="sr-Cyrl-R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незапослених                      лица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Продавач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518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6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Обућар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417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Столар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251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2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Kонобар KВ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247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Тесар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183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46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Армирач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177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Бравар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163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40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Возачи теретних кола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162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08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Kухар KВ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154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Зидар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l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142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7461" name="Group 53"/>
          <p:cNvGraphicFramePr>
            <a:graphicFrameLocks noGrp="1"/>
          </p:cNvGraphicFramePr>
          <p:nvPr>
            <p:ph idx="1"/>
          </p:nvPr>
        </p:nvGraphicFramePr>
        <p:xfrm>
          <a:off x="3862070" y="1017905"/>
          <a:ext cx="4003675" cy="5739765"/>
        </p:xfrm>
        <a:graphic>
          <a:graphicData uri="http://schemas.openxmlformats.org/drawingml/2006/table">
            <a:tbl>
              <a:tblPr/>
              <a:tblGrid>
                <a:gridCol w="285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3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54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846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РБ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RS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ССС 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Latn-BA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IV</a:t>
                      </a:r>
                      <a:r>
                        <a:rPr kumimoji="0" lang="sr-Cyrl-RS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 степен стручне спреме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Бр. </a:t>
                      </a:r>
                      <a:r>
                        <a:rPr kumimoji="0" lang="sr-Cyrl-R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   </a:t>
                      </a: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евидентираних</a:t>
                      </a:r>
                      <a:r>
                        <a:rPr kumimoji="0" lang="sr-Cyrl-R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незапослених                      лица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1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Медицинска сестра -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196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7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Економски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182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Машински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91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15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Административни техничар (биротехничар)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82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Матурант гимназије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78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25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Оператор на рачунару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74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6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sr-Cyrl-BA" alt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Ш</a:t>
                      </a: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умарски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31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35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Грађевински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30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108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Административни техничар - дактилограф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29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59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Фармацеутски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26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3" name="Group 53"/>
          <p:cNvGraphicFramePr>
            <a:graphicFrameLocks noGrp="1"/>
          </p:cNvGraphicFramePr>
          <p:nvPr/>
        </p:nvGraphicFramePr>
        <p:xfrm>
          <a:off x="8007985" y="1017905"/>
          <a:ext cx="4008755" cy="5739765"/>
        </p:xfrm>
        <a:graphic>
          <a:graphicData uri="http://schemas.openxmlformats.org/drawingml/2006/table">
            <a:tbl>
              <a:tblPr/>
              <a:tblGrid>
                <a:gridCol w="262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9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579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РБ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BA" altLang="sr-Cyrl-R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ВСС</a:t>
                      </a:r>
                      <a:r>
                        <a:rPr kumimoji="0" lang="sr-Cyrl-RS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 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BA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висока стручна спрема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Бр. </a:t>
                      </a:r>
                      <a:r>
                        <a:rPr kumimoji="0" lang="sr-Cyrl-R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   </a:t>
                      </a: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евидентираних</a:t>
                      </a:r>
                      <a:r>
                        <a:rPr kumimoji="0" lang="sr-Cyrl-RS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незапослених                      лица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0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Професор разредне наставе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776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6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Дипломирани економист</a:t>
                      </a:r>
                      <a:r>
                        <a:rPr lang="sr-Cyrl-BA" alt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а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442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9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Дипломирани правник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328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70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Васпитач у предшколској установи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315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54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Професор математике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257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32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Професор физике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197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86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Љекар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196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6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Професор српског језика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158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6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Професор информатике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146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070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Професор њемачког језика и сродни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b="0">
                          <a:solidFill>
                            <a:srgbClr val="02B3C5"/>
                          </a:solidFill>
                          <a:latin typeface="Calibri" panose="020F0502020204030204" charset="-122"/>
                        </a:rPr>
                        <a:t>123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" name="椭圆 8"/>
          <p:cNvSpPr/>
          <p:nvPr/>
        </p:nvSpPr>
        <p:spPr>
          <a:xfrm>
            <a:off x="11590020" y="211455"/>
            <a:ext cx="601980" cy="549275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10878820" y="190500"/>
            <a:ext cx="484505" cy="441325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10329545" y="468630"/>
            <a:ext cx="322580" cy="29210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838835"/>
          </a:xfrm>
        </p:spPr>
        <p:txBody>
          <a:bodyPr>
            <a:normAutofit fontScale="90000"/>
          </a:bodyPr>
          <a:lstStyle/>
          <a:p>
            <a:r>
              <a:rPr lang="sr-Cyrl-BA" altLang="bs-Cyrl-BA" sz="2800" b="1" kern="0" noProof="0" dirty="0" smtClean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/>
            </a:r>
            <a:br>
              <a:rPr lang="sr-Cyrl-BA" altLang="bs-Cyrl-BA" sz="2800" b="1" kern="0" noProof="0" dirty="0" smtClean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</a:br>
            <a:r>
              <a:rPr lang="sr-Cyrl-BA" altLang="bs-Cyrl-BA" sz="2665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ПРЕГЛЕД НАЈБРОЈНИЈИХ ЗАНИМАЊА БРИСАНИХ</a:t>
            </a:r>
            <a:r>
              <a:rPr lang="bs-Cyrl-BA" altLang="en-US" sz="2665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r>
              <a:rPr lang="sr-Cyrl-BA" altLang="bs-Cyrl-BA" sz="2665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СА ЕВИДЕНЦИЈЕ РАДИ ЗАПОСЛЕЊА, </a:t>
            </a:r>
            <a:r>
              <a:rPr lang="bs-Latn-BA" altLang="en-US" sz="2665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III</a:t>
            </a:r>
            <a:r>
              <a:rPr lang="sr-Cyrl-BA" altLang="bs-Latn-BA" sz="2665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, </a:t>
            </a:r>
            <a:r>
              <a:rPr lang="sr-Latn-BA" altLang="en-US" sz="2665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IV </a:t>
            </a:r>
            <a:r>
              <a:rPr lang="sr-Cyrl-BA" altLang="sr-Latn-BA" sz="2665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и </a:t>
            </a:r>
            <a:r>
              <a:rPr lang="sr-Latn-RS" altLang="sr-Latn-BA" sz="2665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VII </a:t>
            </a:r>
            <a:r>
              <a:rPr lang="sr-Cyrl-RS" altLang="en-US" sz="2665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СТЕПЕН СТРУЧНЕ СПРЕМЕ</a:t>
            </a:r>
            <a:r>
              <a:rPr lang="sr-Cyrl-BA" altLang="sr-Cyrl-RS" sz="2665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(31.12.2023.године)</a:t>
            </a:r>
            <a:r>
              <a:rPr lang="sr-Cyrl-BA" altLang="sr-Cyrl-RS" sz="2400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/>
            </a:r>
            <a:br>
              <a:rPr lang="sr-Cyrl-BA" altLang="sr-Cyrl-RS" sz="2400" b="1" kern="0" noProof="0" dirty="0" smtClean="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</a:br>
            <a:endParaRPr lang="sr-Cyrl-BA" altLang="sr-Cyrl-RS" sz="2400" b="1" kern="0" noProof="0" dirty="0" smtClean="0">
              <a:solidFill>
                <a:srgbClr val="02B3C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</p:txBody>
      </p:sp>
      <p:graphicFrame>
        <p:nvGraphicFramePr>
          <p:cNvPr id="17411" name="Group 3"/>
          <p:cNvGraphicFramePr>
            <a:graphicFrameLocks noGrp="1"/>
          </p:cNvGraphicFramePr>
          <p:nvPr>
            <p:ph sz="half" idx="4294967295"/>
          </p:nvPr>
        </p:nvGraphicFramePr>
        <p:xfrm>
          <a:off x="186690" y="1029970"/>
          <a:ext cx="3566795" cy="5740400"/>
        </p:xfrm>
        <a:graphic>
          <a:graphicData uri="http://schemas.openxmlformats.org/drawingml/2006/table">
            <a:tbl>
              <a:tblPr/>
              <a:tblGrid>
                <a:gridCol w="2755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97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1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85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BA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РБ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R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КВ РАДНИЦИ -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Latn-BA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III </a:t>
                      </a:r>
                      <a:r>
                        <a:rPr kumimoji="0" lang="sr-Cyrl-R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степен стручне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R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спреме</a:t>
                      </a:r>
                      <a:endParaRPr kumimoji="0" lang="sr-Cyrl-BA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2B3C5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  <a:sym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sr-Cyrl-BA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2B3C5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  <a:cs typeface="Calibri" panose="020F0502020204030204" pitchFamily="34" charset="0"/>
                        <a:sym typeface="Arial" panose="020B0604020202020204" pitchFamily="34" charset="0"/>
                      </a:endParaRP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Бр. </a:t>
                      </a:r>
                      <a:r>
                        <a:rPr kumimoji="0" lang="sr-Cyrl-R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   </a:t>
                      </a: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евидентираних</a:t>
                      </a:r>
                      <a:r>
                        <a:rPr kumimoji="0" lang="sr-Cyrl-R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незапослених                      лица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1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Продавач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sr-Cyrl-BA" alt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002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89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Бравар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502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51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Ауто</a:t>
                      </a:r>
                      <a:r>
                        <a:rPr lang="sr-Cyrl-BA" alt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механичар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472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Ку</a:t>
                      </a:r>
                      <a:r>
                        <a:rPr lang="sr-Cyrl-BA" alt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</a:t>
                      </a: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ар 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471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51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Возачи теретних кола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407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89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Конобар 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325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51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Заваривач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233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64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Металостругар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195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51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Електричар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185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84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Фризер за жене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184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7461" name="Group 53"/>
          <p:cNvGraphicFramePr>
            <a:graphicFrameLocks noGrp="1"/>
          </p:cNvGraphicFramePr>
          <p:nvPr>
            <p:ph idx="1"/>
          </p:nvPr>
        </p:nvGraphicFramePr>
        <p:xfrm>
          <a:off x="3863340" y="1016635"/>
          <a:ext cx="3745230" cy="5682615"/>
        </p:xfrm>
        <a:graphic>
          <a:graphicData uri="http://schemas.openxmlformats.org/drawingml/2006/table">
            <a:tbl>
              <a:tblPr/>
              <a:tblGrid>
                <a:gridCol w="266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5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725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РБ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R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ССС 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Latn-BA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IV</a:t>
                      </a:r>
                      <a:r>
                        <a:rPr kumimoji="0" lang="sr-Cyrl-R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 степен стручне спреме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Бр. </a:t>
                      </a:r>
                      <a:r>
                        <a:rPr kumimoji="0" lang="sr-Cyrl-R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   </a:t>
                      </a: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евидентираних</a:t>
                      </a:r>
                      <a:r>
                        <a:rPr kumimoji="0" lang="sr-Cyrl-R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незапослених                      лица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35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Економски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sr-Cyrl-BA" alt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196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Матурант гимназије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816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70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Машински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643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56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Медицинска сестра</a:t>
                      </a:r>
                      <a:r>
                        <a:rPr lang="sr-Cyrl-BA" alt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397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51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Техничар за друмски саобраћај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349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73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Туристички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298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89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Пољопривредни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293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57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Пословно правни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275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81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Трговински техничар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250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89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Електротехничар</a:t>
                      </a:r>
                      <a:r>
                        <a:rPr lang="sr-Cyrl-BA" alt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енергетичар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198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4" name="Group 53"/>
          <p:cNvGraphicFramePr>
            <a:graphicFrameLocks noGrp="1"/>
          </p:cNvGraphicFramePr>
          <p:nvPr/>
        </p:nvGraphicFramePr>
        <p:xfrm>
          <a:off x="7719060" y="1022985"/>
          <a:ext cx="3921125" cy="5647690"/>
        </p:xfrm>
        <a:graphic>
          <a:graphicData uri="http://schemas.openxmlformats.org/drawingml/2006/table">
            <a:tbl>
              <a:tblPr/>
              <a:tblGrid>
                <a:gridCol w="2787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2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0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354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РБ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BA" altLang="sr-Cyrl-R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ВСС</a:t>
                      </a:r>
                      <a:r>
                        <a:rPr kumimoji="0" lang="sr-Cyrl-R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 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sr-Cyrl-BA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  <a:sym typeface="Arial" panose="020B0604020202020204" pitchFamily="34" charset="0"/>
                        </a:rPr>
                        <a:t>висока стручна спрема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Бр. </a:t>
                      </a:r>
                      <a:r>
                        <a:rPr kumimoji="0" lang="sr-Cyrl-R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   </a:t>
                      </a: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евидентираних</a:t>
                      </a:r>
                      <a:r>
                        <a:rPr kumimoji="0" lang="sr-Cyrl-RS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                      незапослених                      лица</a:t>
                      </a:r>
                    </a:p>
                  </a:txBody>
                  <a:tcPr marL="9523" marR="9523" marT="9523" marB="0" anchor="ctr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7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Професор разредне наставе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630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Дипломирани економист</a:t>
                      </a:r>
                      <a:r>
                        <a:rPr lang="sr-Cyrl-BA" alt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а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615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81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Дипломирани правник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533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1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Васпитач у предшколској установи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135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Дипломирани педагог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124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84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Дипломирани психолог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107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72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7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Професор српског језика и књижевности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105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72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Дипломирани инжењер пољопривреде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94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72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9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Професор енглеског језика и књижевности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06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2B3C5"/>
                          </a:solidFill>
                          <a:effectLst/>
                          <a:latin typeface="Calibri" panose="020F0502020204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3" marR="9523" marT="9523" marB="0" anchor="b" horzOverflow="overflow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Професор енглеског језика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>
                        <a:buNone/>
                      </a:pPr>
                      <a:r>
                        <a:rPr lang="en-US" sz="1400" b="0">
                          <a:solidFill>
                            <a:srgbClr val="02B3C5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65</a:t>
                      </a:r>
                    </a:p>
                  </a:txBody>
                  <a:tcPr marL="12700" marR="12700" marT="12700" anchor="b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" name="椭圆 8"/>
          <p:cNvSpPr/>
          <p:nvPr/>
        </p:nvSpPr>
        <p:spPr>
          <a:xfrm>
            <a:off x="11236960" y="340360"/>
            <a:ext cx="601980" cy="549275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10525760" y="319405"/>
            <a:ext cx="484505" cy="441325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10203180" y="724535"/>
            <a:ext cx="322580" cy="29210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>
          <a:xfrm rot="10800000">
            <a:off x="0" y="3940175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2730500" y="4843463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3546475" y="3638550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433513" y="3789363"/>
            <a:ext cx="1035050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730500" y="3013075"/>
            <a:ext cx="484188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1789748" y="2692400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203" name="文本框 42"/>
          <p:cNvSpPr txBox="1"/>
          <p:nvPr/>
        </p:nvSpPr>
        <p:spPr>
          <a:xfrm>
            <a:off x="1790065" y="247650"/>
            <a:ext cx="9286875" cy="105854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BA" sz="3600" b="1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Calibri" panose="020F0502020204030204" pitchFamily="34" charset="0"/>
                <a:sym typeface="+mn-ea"/>
              </a:rPr>
              <a:t>ПОЗНАВАЊЕ СВИЈЕТА РАДА И ЊЕГОВИХ СПЕЦИФИЧНОСТИ</a:t>
            </a:r>
            <a:r>
              <a:rPr lang="sr-Cyrl-BA" sz="3600" b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/>
                <a:cs typeface="Calibri" panose="020F0502020204030204" pitchFamily="34" charset="0"/>
                <a:sym typeface="+mn-ea"/>
              </a:rPr>
              <a:t/>
            </a:r>
            <a:br>
              <a:rPr lang="sr-Cyrl-BA" sz="3600" b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/>
                <a:cs typeface="Calibri" panose="020F0502020204030204" pitchFamily="34" charset="0"/>
                <a:sym typeface="+mn-ea"/>
              </a:rPr>
            </a:br>
            <a:r>
              <a:rPr lang="sr-Cyrl-RS" altLang="en-US" sz="4000" b="1" kern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+mn-ea"/>
              </a:rPr>
              <a:t/>
            </a:r>
            <a:br>
              <a:rPr lang="sr-Cyrl-RS" altLang="en-US" sz="4000" b="1" kern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+mn-ea"/>
              </a:rPr>
            </a:br>
            <a:endParaRPr lang="sr-Cyrl-RS" altLang="en-US" sz="40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148455" y="1306195"/>
            <a:ext cx="7912100" cy="526796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Ø"/>
              <a:defRPr/>
            </a:pPr>
            <a:r>
              <a:rPr lang="sr-Cyrl-BA" altLang="en-US" sz="280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Calibri" panose="020F0502020204030204" pitchFamily="34" charset="0"/>
                <a:sym typeface="+mn-ea"/>
              </a:rPr>
              <a:t>Приликом избора занимања ученици се данас, много више него раније, суочавају са неизвјесношћу тржишта рада и његовом промјеном.</a:t>
            </a:r>
          </a:p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charset="0"/>
              <a:defRPr/>
            </a:pPr>
            <a:endParaRPr lang="sr-Cyrl-BA" altLang="en-US" sz="2800">
              <a:solidFill>
                <a:srgbClr val="02B3C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Calibri" panose="020F0502020204030204" pitchFamily="34" charset="0"/>
              <a:sym typeface="+mn-ea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Ø"/>
              <a:defRPr/>
            </a:pPr>
            <a:r>
              <a:rPr lang="sr-Cyrl-BA" altLang="en-US" sz="2800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Calibri" panose="020F0502020204030204" pitchFamily="34" charset="0"/>
                <a:sym typeface="+mn-ea"/>
              </a:rPr>
              <a:t>Занимања која данас постоје временом могу да се изгубе и да не постоје када ученик дође на тржиште рада након завршетка образовања.</a:t>
            </a:r>
          </a:p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charset="0"/>
              <a:defRPr/>
            </a:pPr>
            <a:endParaRPr lang="sr-Cyrl-BA" altLang="en-US" sz="2800">
              <a:solidFill>
                <a:srgbClr val="02B3C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Calibri" panose="020F0502020204030204" pitchFamily="34" charset="0"/>
              <a:sym typeface="+mn-ea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Ø"/>
              <a:defRPr/>
            </a:pPr>
            <a:r>
              <a:rPr lang="sr-Cyrl-BA" altLang="en-US" sz="2800" b="1">
                <a:solidFill>
                  <a:srgbClr val="02B3C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Calibri" panose="020F0502020204030204" pitchFamily="34" charset="0"/>
                <a:sym typeface="+mn-ea"/>
              </a:rPr>
              <a:t>На промјене у свијету рада утицао је континуирани техничко-технолошки развој и вјерује се да ће у будућности занимања из области науке, технологије, инжењерства и математике бити најпожељнија.</a:t>
            </a:r>
            <a:endParaRPr lang="sr-Cyrl-BA" altLang="en-US" sz="2800" b="1" kern="0" noProof="0" dirty="0" smtClean="0">
              <a:solidFill>
                <a:srgbClr val="02B3C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cs typeface="Calibri" panose="020F050202020403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>
          <a:xfrm rot="10800000">
            <a:off x="0" y="3940175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2730500" y="4843463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3546475" y="3638550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433513" y="3789363"/>
            <a:ext cx="1035050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730500" y="3013075"/>
            <a:ext cx="484188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1789748" y="2692400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203" name="文本框 42"/>
          <p:cNvSpPr txBox="1"/>
          <p:nvPr/>
        </p:nvSpPr>
        <p:spPr>
          <a:xfrm>
            <a:off x="1790065" y="247650"/>
            <a:ext cx="9286875" cy="105854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36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ИНФОРМАЦИЈЕ О </a:t>
            </a:r>
            <a:r>
              <a:rPr lang="sr-Cyrl-BA" altLang="sr-Cyrl-RS" sz="36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СРЕДЊИМ ШКОЛАМА</a:t>
            </a:r>
            <a:r>
              <a:rPr lang="sr-Cyrl-RS" altLang="en-US" sz="36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У РЕПУБЛИЦИ СРПСКОЈ</a:t>
            </a:r>
            <a:r>
              <a:rPr lang="sr-Cyrl-RS" altLang="en-US" sz="4000" b="1" kern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+mn-ea"/>
              </a:rPr>
              <a:t/>
            </a:r>
            <a:br>
              <a:rPr lang="sr-Cyrl-RS" altLang="en-US" sz="4000" b="1" kern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+mn-ea"/>
              </a:rPr>
            </a:br>
            <a:endParaRPr lang="sr-Cyrl-RS" altLang="en-US" sz="40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148455" y="1306195"/>
            <a:ext cx="7912100" cy="526796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lang="sr-Cyrl-RS" altLang="en-US" sz="2400" kern="0" noProof="0" dirty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На  сајту Владе Републике Српске</a:t>
            </a:r>
            <a:r>
              <a:rPr lang="sr-Cyrl-RS" altLang="en-US" sz="2400" i="1" kern="0" noProof="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2400" kern="0" noProof="0" dirty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можете пронаћи све потребне информације о упису у средње школе</a:t>
            </a:r>
            <a:r>
              <a:rPr lang="sr-Cyrl-BA" altLang="sr-Cyrl-RS" sz="2400" kern="0" noProof="0" dirty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- </a:t>
            </a:r>
            <a:r>
              <a:rPr lang="sr-Cyrl-BA" altLang="sr-Cyrl-RS" sz="2400" i="1" kern="0" noProof="0" dirty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Министарство просвјете и културе, актуелности:</a:t>
            </a:r>
            <a:endParaRPr lang="sr-Cyrl-BA" altLang="sr-Cyrl-RS" sz="2400" i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endParaRPr kumimoji="0" lang="sr-Cyrl-RS" altLang="en-US" sz="2400" b="0" i="1" u="none" strike="noStrike" kern="0" cap="none" spc="0" normalizeH="0" baseline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r>
              <a:rPr lang="sr-Cyrl-RS" altLang="en-US" sz="2400" i="1" kern="0" noProof="0" dirty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ea typeface="+mn-ea"/>
                <a:cs typeface="Calibri" panose="020F0502020204030204" pitchFamily="34" charset="0"/>
                <a:sym typeface="+mn-ea"/>
              </a:rPr>
              <a:t>Уредба о стандардима занимања (детаљан опис свих занимања у средњим школама у Републици Српској)</a:t>
            </a:r>
            <a:r>
              <a:rPr lang="sr-Cyrl-BA" altLang="sr-Cyrl-RS" sz="2400" i="1" kern="0" noProof="0" dirty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ea typeface="+mn-ea"/>
                <a:cs typeface="Calibri" panose="020F0502020204030204" pitchFamily="34" charset="0"/>
                <a:sym typeface="+mn-ea"/>
              </a:rPr>
              <a:t>.</a:t>
            </a:r>
            <a:endParaRPr kumimoji="0" lang="sr-Cyrl-RS" altLang="en-US" sz="2400" b="0" i="1" u="none" strike="noStrike" kern="0" cap="none" spc="0" normalizeH="0" baseline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r>
              <a:rPr lang="sr-Cyrl-RS" altLang="en-US" sz="2400" i="1" kern="0" noProof="0" dirty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ea typeface="+mn-ea"/>
                <a:cs typeface="Calibri" panose="020F0502020204030204" pitchFamily="34" charset="0"/>
                <a:sym typeface="+mn-ea"/>
              </a:rPr>
              <a:t>Број, структура, просторни распоред и контакти средњих школа у Републици Српској</a:t>
            </a:r>
            <a:r>
              <a:rPr lang="sr-Cyrl-BA" altLang="sr-Cyrl-RS" sz="2400" i="1" kern="0" noProof="0" dirty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ea typeface="+mn-ea"/>
                <a:cs typeface="Calibri" panose="020F0502020204030204" pitchFamily="34" charset="0"/>
                <a:sym typeface="+mn-ea"/>
              </a:rPr>
              <a:t>.</a:t>
            </a:r>
            <a:endParaRPr kumimoji="0" lang="sr-Cyrl-RS" altLang="en-US" sz="2400" b="0" i="1" u="none" strike="noStrike" kern="0" cap="none" spc="0" normalizeH="0" baseline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2400" kern="0" noProof="0" dirty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endParaRPr kumimoji="0" lang="sr-Cyrl-RS" altLang="en-US" sz="2400" b="0" i="0" u="none" strike="noStrike" kern="0" cap="none" spc="0" normalizeH="0" baseline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lang="sr-Cyrl-BA" altLang="sr-Cyrl-RS" sz="2400" kern="0" noProof="0" dirty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Андроид </a:t>
            </a:r>
            <a:r>
              <a:rPr lang="sr-Cyrl-BA" altLang="sr-Cyrl-RS" sz="2400" b="1" kern="0" noProof="0" dirty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апликацијa „Водич кроз занимања"</a:t>
            </a:r>
            <a:r>
              <a:rPr lang="sr-Cyrl-BA" altLang="sr-Cyrl-RS" sz="2400" kern="0" noProof="0" dirty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Министарства просвјете и културе Републике Српске са актуелним планом уписа у средње школе доступна је на Google Play маркету и сви заинтересовани ученици, наставници и родитељи могу је бесплатно преузети и инсталирати на своје мобилне телефоне.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>
          <a:xfrm rot="10800000">
            <a:off x="0" y="3940175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2730500" y="4843463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3546475" y="3638550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433513" y="3789363"/>
            <a:ext cx="1035050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730500" y="3013075"/>
            <a:ext cx="484188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1789748" y="2692400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203" name="文本框 42"/>
          <p:cNvSpPr txBox="1"/>
          <p:nvPr/>
        </p:nvSpPr>
        <p:spPr>
          <a:xfrm>
            <a:off x="1790065" y="247650"/>
            <a:ext cx="9286875" cy="7061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BA" sz="36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СПОСОБНОСТИ</a:t>
            </a:r>
            <a:r>
              <a:rPr lang="sr-Cyrl-RS" altLang="en-US" sz="3600" b="1" kern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+mn-ea"/>
              </a:rPr>
              <a:t/>
            </a:r>
            <a:br>
              <a:rPr lang="sr-Cyrl-RS" altLang="en-US" sz="3600" b="1" kern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+mn-ea"/>
              </a:rPr>
            </a:br>
            <a:endParaRPr lang="sr-Cyrl-RS" altLang="en-US" sz="36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148455" y="1306195"/>
            <a:ext cx="7912100" cy="526796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Способности су наше могућности да успјешно</a:t>
            </a:r>
            <a:r>
              <a:rPr lang="sr-Cyrl-BA" altLang="sr-Cyrl-R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обављамо неке</a:t>
            </a:r>
            <a:r>
              <a:rPr lang="sr-Cyrl-BA" altLang="sr-Cyrl-R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активности и послове. Ако се трудимо, можемо до извјесне границе</a:t>
            </a:r>
            <a:endParaRPr kumimoji="0" lang="sr-Cyrl-RS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развијати своје способности.</a:t>
            </a:r>
            <a:endParaRPr kumimoji="0" lang="sr-Cyrl-RS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endParaRPr kumimoji="0" lang="sr-Cyrl-RS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lang="sr-Cyrl-RS" altLang="en-US" sz="28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Основне способности</a:t>
            </a: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:</a:t>
            </a:r>
            <a:endParaRPr kumimoji="0" lang="sr-Cyrl-RS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сналажење са ријечима</a:t>
            </a:r>
            <a:endParaRPr kumimoji="0" lang="sr-Cyrl-RS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сналажење са бројевима</a:t>
            </a:r>
            <a:endParaRPr kumimoji="0" lang="sr-Cyrl-RS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схватање начина рада машина и уређаја</a:t>
            </a:r>
            <a:endParaRPr kumimoji="0" lang="sr-Cyrl-RS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схватање односа у равни и простору</a:t>
            </a:r>
            <a:endParaRPr kumimoji="0" lang="sr-Cyrl-RS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AutoNum type="arabicPeriod"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спретност руку и прстију</a:t>
            </a:r>
            <a:endParaRPr kumimoji="0" lang="sr-Cyrl-RS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sr-Cyrl-RS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Размисли о својим способностима и сазнај у којим занимањима су оне потребне.</a:t>
            </a:r>
            <a:endParaRPr lang="sr-Cyrl-RS" altLang="en-US" sz="2800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cs typeface="Calibri" panose="020F050202020403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>
          <a:xfrm rot="10800000">
            <a:off x="0" y="3940175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2730500" y="4843463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3546475" y="3638550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433513" y="3789363"/>
            <a:ext cx="1035050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730500" y="3013075"/>
            <a:ext cx="484188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1789748" y="2692400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203" name="文本框 42"/>
          <p:cNvSpPr txBox="1"/>
          <p:nvPr/>
        </p:nvSpPr>
        <p:spPr>
          <a:xfrm>
            <a:off x="1790065" y="247650"/>
            <a:ext cx="9286875" cy="7061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36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ОСОБИНЕ ЛИЧНОСТИ</a:t>
            </a:r>
            <a:r>
              <a:rPr lang="sr-Cyrl-RS" altLang="en-US" sz="3600" b="1" kern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+mn-ea"/>
              </a:rPr>
              <a:t/>
            </a:r>
            <a:br>
              <a:rPr lang="sr-Cyrl-RS" altLang="en-US" sz="3600" b="1" kern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+mn-ea"/>
              </a:rPr>
            </a:br>
            <a:endParaRPr lang="sr-Cyrl-RS" altLang="en-US" sz="36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3833495" y="1355090"/>
            <a:ext cx="8227695" cy="519874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0" marR="0" lvl="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lang="sr-Cyrl-RS" altLang="en-US" sz="28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Особине личности</a:t>
            </a: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представљају нешто по чему се </a:t>
            </a:r>
            <a:endParaRPr kumimoji="0" lang="sr-Cyrl-RS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разликујемо од других људи, нешто по чему смо</a:t>
            </a:r>
            <a:r>
              <a:rPr lang="sr-Cyrl-BA" altLang="sr-Cyrl-R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специфични. </a:t>
            </a:r>
            <a:endParaRPr kumimoji="0" lang="sr-Cyrl-RS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endParaRPr lang="sr-Cyrl-RS" altLang="en-US" sz="28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marL="342900" marR="0" lvl="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Особине личности развијају се под утицајем биолошког</a:t>
            </a:r>
            <a:r>
              <a:rPr lang="sr-Cyrl-BA" altLang="sr-Cyrl-R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наслијеђа</a:t>
            </a:r>
            <a:r>
              <a:rPr lang="sr-Cyrl-BA" altLang="sr-Cyrl-R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, </a:t>
            </a: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родитеља, вршњака, социјалног статуса и</a:t>
            </a:r>
            <a:r>
              <a:rPr lang="sr-Cyrl-BA" altLang="sr-Cyrl-R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културолошког наслијеђа. </a:t>
            </a:r>
            <a:endParaRPr lang="sr-Cyrl-RS" altLang="en-US" sz="28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marL="342900" marR="0" lvl="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endParaRPr lang="sr-Cyrl-RS" altLang="en-US" sz="28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marL="342900" marR="0" lvl="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Различите особине личности су важне за рад у различитим занимањима. Многе особине се током живота могу развијати</a:t>
            </a:r>
            <a:r>
              <a:rPr lang="sr-Cyrl-BA" altLang="sr-Cyrl-R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под утицајем активности које обављамо и ср</a:t>
            </a:r>
            <a:r>
              <a:rPr lang="en-U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e</a:t>
            </a: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дине у којој се</a:t>
            </a:r>
            <a:endParaRPr lang="sr-Cyrl-RS" altLang="en-US" sz="28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marL="342900" marR="0" lvl="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крећемо. </a:t>
            </a:r>
            <a:endParaRPr lang="sr-Cyrl-RS" altLang="en-US" sz="2800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cs typeface="Calibri" panose="020F050202020403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>
          <a:xfrm rot="10800000">
            <a:off x="0" y="3940175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2730500" y="4843463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3546475" y="3638550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433513" y="3789363"/>
            <a:ext cx="1035050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730500" y="3013075"/>
            <a:ext cx="484188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4148138" y="4664075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203" name="文本框 42"/>
          <p:cNvSpPr txBox="1"/>
          <p:nvPr/>
        </p:nvSpPr>
        <p:spPr>
          <a:xfrm>
            <a:off x="2071370" y="359410"/>
            <a:ext cx="9286875" cy="28575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BA" altLang="en-US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Поштовани</a:t>
            </a:r>
            <a:r>
              <a:rPr lang="sr-Cyrl-RS" altLang="en-US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ученици, </a:t>
            </a:r>
            <a:endParaRPr lang="sr-Cyrl-RS" altLang="en-US" sz="4000" b="1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будући средњошколци, пред вама је важна</a:t>
            </a:r>
            <a:r>
              <a:rPr lang="sr-Cyrl-BA" altLang="sr-Cyrl-RS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одлука, избо</a:t>
            </a:r>
            <a:r>
              <a:rPr lang="sr-Cyrl-BA" altLang="sr-Cyrl-RS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р</a:t>
            </a:r>
            <a:r>
              <a:rPr lang="sr-Latn-RS" altLang="sr-Cyrl-BA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школе и занимања.</a:t>
            </a:r>
            <a:r>
              <a:rPr lang="en-US" altLang="sr-Cyrl-RS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BA" altLang="en-US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Покушаћемо овдје одговорити на ваша</a:t>
            </a:r>
            <a:endParaRPr lang="sr-Cyrl-BA" altLang="en-US" sz="4000" b="1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BA" altLang="en-US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питања и дати вам основне смјернице.</a:t>
            </a:r>
            <a:endParaRPr lang="sr-Cyrl-BA" altLang="en-US" sz="40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307840" y="3240405"/>
            <a:ext cx="7753350" cy="344487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>
              <a:buFont typeface="Wingdings" panose="05000000000000000000" charset="0"/>
            </a:pPr>
            <a:r>
              <a:rPr lang="en-US" sz="28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Завршаваш основну школу и питаш се шта даље</a:t>
            </a:r>
            <a:r>
              <a:rPr lang="sr-Cyrl-BA" altLang="en-US" sz="28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уписати</a:t>
            </a:r>
            <a:r>
              <a:rPr lang="en-US" sz="28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?</a:t>
            </a:r>
          </a:p>
          <a:p>
            <a:pPr>
              <a:buFont typeface="Wingdings" panose="05000000000000000000" charset="0"/>
            </a:pPr>
            <a:endParaRPr lang="en-US" sz="280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cs typeface="Calibri" panose="020F0502020204030204" pitchFamily="34" charset="0"/>
              <a:sym typeface="+mn-ea"/>
            </a:endParaRPr>
          </a:p>
          <a:p>
            <a:pPr>
              <a:buFont typeface="Wingdings" panose="05000000000000000000" charset="0"/>
            </a:pPr>
            <a:r>
              <a:rPr lang="sr-Cyrl-BA" altLang="en-US" sz="28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r>
              <a:rPr lang="en-US" sz="28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Имаш недоумице у погледу наставка школовања?</a:t>
            </a:r>
          </a:p>
          <a:p>
            <a:pPr>
              <a:buFont typeface="Wingdings" panose="05000000000000000000" charset="0"/>
            </a:pPr>
            <a:endParaRPr lang="en-US" sz="280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cs typeface="Calibri" panose="020F0502020204030204" pitchFamily="34" charset="0"/>
              <a:sym typeface="+mn-ea"/>
            </a:endParaRPr>
          </a:p>
          <a:p>
            <a:pPr>
              <a:buFont typeface="Wingdings" panose="05000000000000000000" charset="0"/>
            </a:pPr>
            <a:r>
              <a:rPr lang="en-US" sz="28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Питаш се одакле да почнеш у размишљању и прикупљању информација о занимањима и школама?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文本框 5"/>
          <p:cNvSpPr txBox="1"/>
          <p:nvPr/>
        </p:nvSpPr>
        <p:spPr>
          <a:xfrm>
            <a:off x="1109980" y="246380"/>
            <a:ext cx="7202805" cy="132207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sr-Cyrl-RS" altLang="en-US" sz="28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ВАЖНЕ ОСОБИНЕ ЛИЧНОСТИ ЗА </a:t>
            </a:r>
          </a:p>
          <a:p>
            <a:r>
              <a:rPr lang="sr-Cyrl-RS" altLang="en-US" sz="28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ОДРЕЂЕНА ЗАНИМАЊА И ПОСЛОВЕ</a:t>
            </a:r>
            <a:r>
              <a:rPr lang="sr-Cyrl-RS" altLang="en-US" sz="2400" b="1" kern="0" noProof="0" smtClean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/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  <a:t/>
            </a:r>
            <a:br>
              <a:rPr lang="sr-Cyrl-RS" altLang="en-US" sz="2400" b="1" kern="0" noProof="0" smtClean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/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</a:br>
            <a:endParaRPr lang="zh-CN" altLang="en-US" sz="2400" dirty="0">
              <a:solidFill>
                <a:srgbClr val="40404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Line 29"/>
          <p:cNvSpPr>
            <a:spLocks noChangeShapeType="1"/>
          </p:cNvSpPr>
          <p:nvPr/>
        </p:nvSpPr>
        <p:spPr bwMode="gray">
          <a:xfrm flipH="1">
            <a:off x="-4762" y="6456363"/>
            <a:ext cx="2479675" cy="200025"/>
          </a:xfrm>
          <a:prstGeom prst="line">
            <a:avLst/>
          </a:prstGeom>
          <a:noFill/>
          <a:ln w="12700">
            <a:solidFill>
              <a:srgbClr val="ADBACA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Microsoft YaHei" panose="020B050302020402020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4" name="Line 30"/>
          <p:cNvSpPr>
            <a:spLocks noChangeShapeType="1"/>
          </p:cNvSpPr>
          <p:nvPr/>
        </p:nvSpPr>
        <p:spPr bwMode="gray">
          <a:xfrm flipH="1">
            <a:off x="-4762" y="4311650"/>
            <a:ext cx="536575" cy="2344738"/>
          </a:xfrm>
          <a:prstGeom prst="line">
            <a:avLst/>
          </a:prstGeom>
          <a:noFill/>
          <a:ln w="12700">
            <a:solidFill>
              <a:srgbClr val="ADBACA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Microsoft YaHei" panose="020B050302020402020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5" name="AutoShape 31"/>
          <p:cNvSpPr>
            <a:spLocks noChangeArrowheads="1"/>
          </p:cNvSpPr>
          <p:nvPr/>
        </p:nvSpPr>
        <p:spPr bwMode="gray">
          <a:xfrm>
            <a:off x="1414463" y="3943350"/>
            <a:ext cx="201613" cy="201613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02B3C5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7" name="AutoShape 32"/>
          <p:cNvSpPr>
            <a:spLocks noChangeArrowheads="1"/>
          </p:cNvSpPr>
          <p:nvPr/>
        </p:nvSpPr>
        <p:spPr bwMode="gray">
          <a:xfrm>
            <a:off x="2139950" y="4579938"/>
            <a:ext cx="200025" cy="201613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07474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8" name="AutoShape 33"/>
          <p:cNvSpPr>
            <a:spLocks noChangeArrowheads="1"/>
          </p:cNvSpPr>
          <p:nvPr/>
        </p:nvSpPr>
        <p:spPr bwMode="gray">
          <a:xfrm>
            <a:off x="2552700" y="5514975"/>
            <a:ext cx="201613" cy="201613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6A3C7C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9" name="Line 34"/>
          <p:cNvSpPr>
            <a:spLocks noChangeShapeType="1"/>
          </p:cNvSpPr>
          <p:nvPr/>
        </p:nvSpPr>
        <p:spPr bwMode="gray">
          <a:xfrm flipH="1">
            <a:off x="-4762" y="4125913"/>
            <a:ext cx="1465263" cy="2530475"/>
          </a:xfrm>
          <a:prstGeom prst="line">
            <a:avLst/>
          </a:prstGeom>
          <a:noFill/>
          <a:ln w="12700">
            <a:solidFill>
              <a:srgbClr val="ADBACA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Microsoft YaHei" panose="020B050302020402020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0" name="Line 35"/>
          <p:cNvSpPr>
            <a:spLocks noChangeShapeType="1"/>
          </p:cNvSpPr>
          <p:nvPr/>
        </p:nvSpPr>
        <p:spPr bwMode="gray">
          <a:xfrm flipH="1">
            <a:off x="-4762" y="5648325"/>
            <a:ext cx="2546350" cy="1008063"/>
          </a:xfrm>
          <a:prstGeom prst="line">
            <a:avLst/>
          </a:prstGeom>
          <a:noFill/>
          <a:ln w="12700">
            <a:solidFill>
              <a:srgbClr val="ADBACA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Microsoft YaHei" panose="020B050302020402020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1" name="Line 36"/>
          <p:cNvSpPr>
            <a:spLocks noChangeShapeType="1"/>
          </p:cNvSpPr>
          <p:nvPr/>
        </p:nvSpPr>
        <p:spPr bwMode="gray">
          <a:xfrm flipH="1">
            <a:off x="-4445" y="2645410"/>
            <a:ext cx="812165" cy="4011295"/>
          </a:xfrm>
          <a:prstGeom prst="line">
            <a:avLst/>
          </a:prstGeom>
          <a:noFill/>
          <a:ln w="12700">
            <a:solidFill>
              <a:srgbClr val="ADBACA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Microsoft YaHei" panose="020B050302020402020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2" name="Line 37"/>
          <p:cNvSpPr>
            <a:spLocks noChangeShapeType="1"/>
          </p:cNvSpPr>
          <p:nvPr/>
        </p:nvSpPr>
        <p:spPr bwMode="gray">
          <a:xfrm flipH="1">
            <a:off x="-4762" y="3967163"/>
            <a:ext cx="2030413" cy="2689225"/>
          </a:xfrm>
          <a:prstGeom prst="line">
            <a:avLst/>
          </a:prstGeom>
          <a:noFill/>
          <a:ln w="12700">
            <a:solidFill>
              <a:srgbClr val="ADBACA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Microsoft YaHei" panose="020B050302020402020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3" name="Line 38"/>
          <p:cNvSpPr>
            <a:spLocks noChangeShapeType="1"/>
          </p:cNvSpPr>
          <p:nvPr/>
        </p:nvSpPr>
        <p:spPr bwMode="gray">
          <a:xfrm flipH="1">
            <a:off x="-4762" y="5081588"/>
            <a:ext cx="2503488" cy="1574800"/>
          </a:xfrm>
          <a:prstGeom prst="line">
            <a:avLst/>
          </a:prstGeom>
          <a:noFill/>
          <a:ln w="12700">
            <a:solidFill>
              <a:srgbClr val="ADBACA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Microsoft YaHei" panose="020B050302020402020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4" name="Line 39"/>
          <p:cNvSpPr>
            <a:spLocks noChangeShapeType="1"/>
          </p:cNvSpPr>
          <p:nvPr/>
        </p:nvSpPr>
        <p:spPr bwMode="gray">
          <a:xfrm flipH="1">
            <a:off x="-4762" y="6000750"/>
            <a:ext cx="3400425" cy="655638"/>
          </a:xfrm>
          <a:prstGeom prst="line">
            <a:avLst/>
          </a:prstGeom>
          <a:noFill/>
          <a:ln w="12700">
            <a:solidFill>
              <a:srgbClr val="ADBACA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Microsoft YaHei" panose="020B050302020402020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5" name="Arc 41@|5FFC:10921638|FBC:16777215|LFC:6902852|LBC:16777215"/>
          <p:cNvSpPr/>
          <p:nvPr/>
        </p:nvSpPr>
        <p:spPr bwMode="gray">
          <a:xfrm>
            <a:off x="0" y="4681538"/>
            <a:ext cx="2206625" cy="21717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16200000" scaled="1"/>
            <a:tileRect/>
          </a:gra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16" name="Line 42@|9FFC:0|FBC:0|LFC:10921638|LBC:16777215"/>
          <p:cNvSpPr>
            <a:spLocks noChangeShapeType="1"/>
          </p:cNvSpPr>
          <p:nvPr/>
        </p:nvSpPr>
        <p:spPr bwMode="gray">
          <a:xfrm flipH="1">
            <a:off x="1707515" y="4724400"/>
            <a:ext cx="472440" cy="662305"/>
          </a:xfrm>
          <a:prstGeom prst="line">
            <a:avLst/>
          </a:prstGeom>
          <a:noFill/>
          <a:ln w="12700">
            <a:solidFill>
              <a:srgbClr val="ADBACA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Microsoft YaHei" panose="020B0503020204020204" charset="-122"/>
              <a:cs typeface="+mn-ea"/>
              <a:sym typeface="Arial" panose="020B0604020202020204" pitchFamily="34" charset="0"/>
            </a:endParaRPr>
          </a:p>
        </p:txBody>
      </p:sp>
      <p:sp>
        <p:nvSpPr>
          <p:cNvPr id="17" name="Arc 44@|5FFC:14657585|FBC:16777215|LFC:6902852|LBC:16777215"/>
          <p:cNvSpPr/>
          <p:nvPr/>
        </p:nvSpPr>
        <p:spPr bwMode="gray">
          <a:xfrm>
            <a:off x="0" y="5018088"/>
            <a:ext cx="1870075" cy="18351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F07474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27664" name="Text Box 45@|17FFC:3940327|FBC:16777215|LFC:6902852|LBC:16777215"/>
          <p:cNvSpPr txBox="1"/>
          <p:nvPr/>
        </p:nvSpPr>
        <p:spPr>
          <a:xfrm>
            <a:off x="-31750" y="5610860"/>
            <a:ext cx="1670685" cy="118999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lstStyle/>
          <a:p>
            <a:pPr algn="ctr" defTabSz="914400">
              <a:spcBef>
                <a:spcPct val="50000"/>
              </a:spcBef>
            </a:pPr>
            <a:r>
              <a:rPr lang="sr-Cyrl-BA" altLang="en-US" sz="2000" b="1" dirty="0">
                <a:solidFill>
                  <a:srgbClr val="FFFFFF"/>
                </a:solidFill>
                <a:ea typeface="Microsoft YaHei" panose="020B0503020204020204" charset="-122"/>
                <a:cs typeface="Calibri" panose="020F0502020204030204" pitchFamily="34" charset="0"/>
                <a:sym typeface="Arial" panose="020B0604020202020204" pitchFamily="34" charset="0"/>
              </a:rPr>
              <a:t>ГРУПЕ ЗАНИМАЊА</a:t>
            </a:r>
          </a:p>
        </p:txBody>
      </p:sp>
      <p:sp>
        <p:nvSpPr>
          <p:cNvPr id="19" name="AutoShape 50"/>
          <p:cNvSpPr>
            <a:spLocks noChangeArrowheads="1"/>
          </p:cNvSpPr>
          <p:nvPr/>
        </p:nvSpPr>
        <p:spPr bwMode="gray">
          <a:xfrm>
            <a:off x="3359150" y="5657850"/>
            <a:ext cx="577850" cy="57785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6A3C7C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20" name="AutoShape 55"/>
          <p:cNvSpPr>
            <a:spLocks noChangeArrowheads="1"/>
          </p:cNvSpPr>
          <p:nvPr/>
        </p:nvSpPr>
        <p:spPr bwMode="gray">
          <a:xfrm>
            <a:off x="1485900" y="2399030"/>
            <a:ext cx="577850" cy="57785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BF53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21" name="AutoShape 56"/>
          <p:cNvSpPr>
            <a:spLocks noChangeArrowheads="1"/>
          </p:cNvSpPr>
          <p:nvPr/>
        </p:nvSpPr>
        <p:spPr bwMode="gray">
          <a:xfrm>
            <a:off x="1912938" y="3529013"/>
            <a:ext cx="577850" cy="57785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07474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22" name="AutoShape 57"/>
          <p:cNvSpPr>
            <a:spLocks noChangeArrowheads="1"/>
          </p:cNvSpPr>
          <p:nvPr/>
        </p:nvSpPr>
        <p:spPr bwMode="gray">
          <a:xfrm>
            <a:off x="2436813" y="4681538"/>
            <a:ext cx="577850" cy="57785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02B3C5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23" name="AutoShape 58"/>
          <p:cNvSpPr>
            <a:spLocks noChangeArrowheads="1"/>
          </p:cNvSpPr>
          <p:nvPr/>
        </p:nvSpPr>
        <p:spPr bwMode="gray">
          <a:xfrm>
            <a:off x="454025" y="4110038"/>
            <a:ext cx="200025" cy="2000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6A3C7C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24" name="AutoShape 59"/>
          <p:cNvSpPr>
            <a:spLocks noChangeArrowheads="1"/>
          </p:cNvSpPr>
          <p:nvPr/>
        </p:nvSpPr>
        <p:spPr bwMode="gray">
          <a:xfrm>
            <a:off x="2495550" y="6367463"/>
            <a:ext cx="201613" cy="200025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BF53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27671" name="TextBox 13@|17FFC:16777215|FBC:16777215|LFC:16777215|LBC:16777215"/>
          <p:cNvSpPr txBox="1"/>
          <p:nvPr/>
        </p:nvSpPr>
        <p:spPr>
          <a:xfrm>
            <a:off x="2200275" y="2359025"/>
            <a:ext cx="9194800" cy="27686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defTabSz="1216025">
              <a:spcBef>
                <a:spcPct val="20000"/>
              </a:spcBef>
            </a:pPr>
            <a:r>
              <a:rPr lang="sr-Cyrl-RS" altLang="en-US" sz="1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продавац, фризер, педикир, конобар, туристички техничар</a:t>
            </a:r>
            <a:endParaRPr lang="sr-Cyrl-RS" altLang="en-US" sz="18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7672" name="TextBox 13@|17FFC:16777215|FBC:16777215|LFC:16777215|LBC:16777215"/>
          <p:cNvSpPr txBox="1"/>
          <p:nvPr/>
        </p:nvSpPr>
        <p:spPr>
          <a:xfrm>
            <a:off x="2179955" y="2691130"/>
            <a:ext cx="7444740" cy="22098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1800" kern="0" noProof="0" smtClean="0">
                <a:solidFill>
                  <a:srgbClr val="FFBF53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љубазност, друштвеност, услужност, стрпљивост, уредност</a:t>
            </a:r>
            <a:endParaRPr lang="sr-Cyrl-RS" altLang="en-US" sz="1800" kern="0" noProof="0" dirty="0" smtClean="0">
              <a:solidFill>
                <a:srgbClr val="FFBF53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7673" name="TextBox 13@|17FFC:16777215|FBC:16777215|LFC:16777215|LBC:16777215"/>
          <p:cNvSpPr txBox="1"/>
          <p:nvPr/>
        </p:nvSpPr>
        <p:spPr>
          <a:xfrm>
            <a:off x="2552700" y="3543300"/>
            <a:ext cx="9039225" cy="22098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defRPr/>
            </a:pPr>
            <a:r>
              <a:rPr lang="sr-Cyrl-RS" altLang="en-US" sz="1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економски техничар, пословни администратор, оператер на рачунару, пословни секретар</a:t>
            </a:r>
            <a:endParaRPr lang="sr-Cyrl-BA" altLang="sr-Cyrl-RS" sz="18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7674" name="TextBox 13@|17FFC:16777215|FBC:16777215|LFC:16777215|LBC:16777215"/>
          <p:cNvSpPr txBox="1"/>
          <p:nvPr/>
        </p:nvSpPr>
        <p:spPr>
          <a:xfrm>
            <a:off x="2552700" y="3851910"/>
            <a:ext cx="7443470" cy="22098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18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тачност, уредност, организованост, темељитост, љубазност</a:t>
            </a:r>
            <a:endParaRPr lang="sr-Cyrl-RS" altLang="en-US" sz="1800" kern="0" noProof="0" dirty="0" smtClean="0">
              <a:solidFill>
                <a:srgbClr val="F07474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7675" name="TextBox 13@|17FFC:16777215|FBC:16777215|LFC:16777215|LBC:16777215"/>
          <p:cNvSpPr txBox="1"/>
          <p:nvPr/>
        </p:nvSpPr>
        <p:spPr>
          <a:xfrm>
            <a:off x="3176905" y="4727575"/>
            <a:ext cx="7430135" cy="22098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defRPr/>
            </a:pPr>
            <a:r>
              <a:rPr lang="sr-Cyrl-RS" altLang="en-US" sz="1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менаџер, предузетник, економиста, маркетинг</a:t>
            </a:r>
            <a:endParaRPr lang="sr-Cyrl-RS" altLang="en-US" sz="18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7676" name="TextBox 13@|17FFC:16777215|FBC:16777215|LFC:16777215|LBC:16777215"/>
          <p:cNvSpPr txBox="1"/>
          <p:nvPr/>
        </p:nvSpPr>
        <p:spPr>
          <a:xfrm>
            <a:off x="3180080" y="5013325"/>
            <a:ext cx="11591290" cy="49911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noAutofit/>
            <a:scene3d>
              <a:camera prst="orthographicFront"/>
              <a:lightRig rig="threePt" dir="t"/>
            </a:scene3d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1800" kern="0" noProof="0" smtClean="0">
                <a:solidFill>
                  <a:srgbClr val="6A3C7C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предузимљивост, самопоуздање, амбициозност, самодисциплина, динамичност,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1800" kern="0" noProof="0" smtClean="0">
                <a:solidFill>
                  <a:srgbClr val="6A3C7C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одлучност, промишљеност</a:t>
            </a:r>
            <a:endParaRPr lang="sr-Cyrl-RS" altLang="en-US" sz="1800" kern="0" noProof="0" dirty="0" smtClean="0">
              <a:solidFill>
                <a:srgbClr val="6A3C7C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7677" name="TextBox 13@|17FFC:16777215|FBC:16777215|LFC:16777215|LBC:16777215"/>
          <p:cNvSpPr txBox="1"/>
          <p:nvPr/>
        </p:nvSpPr>
        <p:spPr>
          <a:xfrm>
            <a:off x="4152900" y="5688330"/>
            <a:ext cx="7863840" cy="44196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defRPr/>
            </a:pPr>
            <a:r>
              <a:rPr lang="sr-Cyrl-RS" altLang="en-US" sz="1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електротехничар, машински техничар, грађевински техничар, рударско-геолошки теничар, инжењери техничких струка</a:t>
            </a:r>
            <a:endParaRPr lang="sr-Cyrl-RS" altLang="en-US" sz="18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7678" name="TextBox 13@|17FFC:16777215|FBC:16777215|LFC:16777215|LBC:16777215"/>
          <p:cNvSpPr txBox="1"/>
          <p:nvPr/>
        </p:nvSpPr>
        <p:spPr>
          <a:xfrm>
            <a:off x="4152265" y="6158865"/>
            <a:ext cx="8039735" cy="22098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1800" kern="0" noProof="0" smtClean="0">
                <a:solidFill>
                  <a:srgbClr val="6A3C7C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промишљеност, прецизност, самодисциплина, амбициозност, самосталност</a:t>
            </a:r>
            <a:endParaRPr lang="sr-Cyrl-RS" altLang="en-US" sz="1800" kern="0" noProof="0" dirty="0" smtClean="0">
              <a:solidFill>
                <a:srgbClr val="6A3C7C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AutoShape 50"/>
          <p:cNvSpPr>
            <a:spLocks noChangeArrowheads="1"/>
          </p:cNvSpPr>
          <p:nvPr/>
        </p:nvSpPr>
        <p:spPr bwMode="gray">
          <a:xfrm>
            <a:off x="532130" y="1739900"/>
            <a:ext cx="577850" cy="577850"/>
          </a:xfrm>
          <a:custGeom>
            <a:avLst/>
            <a:gdLst>
              <a:gd name="G0" fmla="+- 5400 0 0"/>
              <a:gd name="G1" fmla="+- 21600 0 5400"/>
              <a:gd name="G2" fmla="+- 21600 0 5400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6A3C7C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18" name="TextBox 13@|17FFC:16777215|FBC:16777215|LFC:16777215|LBC:16777215"/>
          <p:cNvSpPr txBox="1"/>
          <p:nvPr/>
        </p:nvSpPr>
        <p:spPr>
          <a:xfrm>
            <a:off x="1616075" y="1625600"/>
            <a:ext cx="8897620" cy="22098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</a:bodyPr>
          <a:lstStyle/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defRPr/>
            </a:pPr>
            <a:r>
              <a:rPr lang="sr-Cyrl-RS" altLang="en-US" sz="1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медицински техничар, љекар, психолог, дефектолог, социјални радник</a:t>
            </a:r>
            <a:endParaRPr lang="sr-Cyrl-RS" altLang="en-US" sz="18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5" name="TextBox 13@|17FFC:16777215|FBC:16777215|LFC:16777215|LBC:16777215"/>
          <p:cNvSpPr txBox="1"/>
          <p:nvPr/>
        </p:nvSpPr>
        <p:spPr>
          <a:xfrm>
            <a:off x="1414780" y="1903730"/>
            <a:ext cx="10177145" cy="335915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noAutofit/>
            <a:scene3d>
              <a:camera prst="orthographicFront"/>
              <a:lightRig rig="threePt" dir="t"/>
            </a:scene3d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1800" kern="0" noProof="0" smtClean="0">
                <a:solidFill>
                  <a:srgbClr val="6A3C7C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саосјећајност, спремност да се пружи помоћ, топлина, стрпљивост, </a:t>
            </a:r>
            <a:r>
              <a:rPr lang="sr-Cyrl-BA" altLang="sr-Cyrl-RS" sz="1800" kern="0" noProof="0" smtClean="0">
                <a:solidFill>
                  <a:srgbClr val="6A3C7C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</a:t>
            </a:r>
            <a:r>
              <a:rPr lang="sr-Cyrl-RS" altLang="en-US" sz="1800" kern="0" noProof="0" smtClean="0">
                <a:solidFill>
                  <a:srgbClr val="6A3C7C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овјерење, савјесност, сталоженос</a:t>
            </a:r>
            <a:r>
              <a:rPr lang="sr-Cyrl-BA" altLang="sr-Cyrl-RS" sz="1800" kern="0" noProof="0" smtClean="0">
                <a:solidFill>
                  <a:srgbClr val="6A3C7C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т</a:t>
            </a:r>
            <a:endParaRPr lang="sr-Cyrl-BA" altLang="sr-Cyrl-RS" sz="1800" kern="0" noProof="0" smtClean="0">
              <a:solidFill>
                <a:srgbClr val="6A3C7C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defTabSz="1216025">
              <a:spcBef>
                <a:spcPct val="20000"/>
              </a:spcBef>
            </a:pPr>
            <a:endParaRPr lang="sr-Cyrl-BA" altLang="sr-Cyrl-RS" sz="1800" kern="0" noProof="0" dirty="0" smtClean="0">
              <a:solidFill>
                <a:srgbClr val="6A3C7C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6" name="Line 36"/>
          <p:cNvSpPr>
            <a:spLocks noChangeShapeType="1"/>
          </p:cNvSpPr>
          <p:nvPr/>
        </p:nvSpPr>
        <p:spPr bwMode="gray">
          <a:xfrm flipH="1">
            <a:off x="673735" y="2846705"/>
            <a:ext cx="812165" cy="1962785"/>
          </a:xfrm>
          <a:prstGeom prst="line">
            <a:avLst/>
          </a:prstGeom>
          <a:noFill/>
          <a:ln w="12700">
            <a:solidFill>
              <a:srgbClr val="ADBACA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Microsoft YaHei" panose="020B0503020204020204" charset="-122"/>
              <a:cs typeface="+mn-ea"/>
              <a:sym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文本框 5"/>
          <p:cNvSpPr txBox="1"/>
          <p:nvPr/>
        </p:nvSpPr>
        <p:spPr>
          <a:xfrm>
            <a:off x="1146810" y="309880"/>
            <a:ext cx="6663690" cy="58356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sr-Cyrl-RS" altLang="en-US" sz="32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ПРОФЕСИОНАЛНА ИНТЕРЕСОВАЊА</a:t>
            </a:r>
            <a:endParaRPr lang="zh-CN" altLang="en-US" sz="3200" dirty="0">
              <a:solidFill>
                <a:srgbClr val="40404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Freeform 123@|5FFC:0|FBC:0|LFC:16777215|LBC:16777215"/>
          <p:cNvSpPr/>
          <p:nvPr/>
        </p:nvSpPr>
        <p:spPr bwMode="auto">
          <a:xfrm>
            <a:off x="5641023" y="5264150"/>
            <a:ext cx="1014413" cy="131763"/>
          </a:xfrm>
          <a:custGeom>
            <a:avLst/>
            <a:gdLst/>
            <a:ahLst/>
            <a:cxnLst>
              <a:cxn ang="0">
                <a:pos x="163" y="11"/>
              </a:cxn>
              <a:cxn ang="0">
                <a:pos x="153" y="21"/>
              </a:cxn>
              <a:cxn ang="0">
                <a:pos x="10" y="21"/>
              </a:cxn>
              <a:cxn ang="0">
                <a:pos x="0" y="11"/>
              </a:cxn>
              <a:cxn ang="0">
                <a:pos x="10" y="0"/>
              </a:cxn>
              <a:cxn ang="0">
                <a:pos x="153" y="0"/>
              </a:cxn>
              <a:cxn ang="0">
                <a:pos x="163" y="11"/>
              </a:cxn>
            </a:cxnLst>
            <a:rect l="0" t="0" r="r" b="b"/>
            <a:pathLst>
              <a:path w="163" h="21">
                <a:moveTo>
                  <a:pt x="163" y="11"/>
                </a:moveTo>
                <a:cubicBezTo>
                  <a:pt x="163" y="16"/>
                  <a:pt x="158" y="21"/>
                  <a:pt x="153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5" y="21"/>
                  <a:pt x="0" y="16"/>
                  <a:pt x="0" y="11"/>
                </a:cubicBezTo>
                <a:cubicBezTo>
                  <a:pt x="0" y="5"/>
                  <a:pt x="5" y="0"/>
                  <a:pt x="10" y="0"/>
                </a:cubicBezTo>
                <a:cubicBezTo>
                  <a:pt x="153" y="0"/>
                  <a:pt x="153" y="0"/>
                  <a:pt x="153" y="0"/>
                </a:cubicBezTo>
                <a:cubicBezTo>
                  <a:pt x="158" y="0"/>
                  <a:pt x="163" y="5"/>
                  <a:pt x="163" y="11"/>
                </a:cubicBezTo>
                <a:close/>
              </a:path>
            </a:pathLst>
          </a:custGeom>
          <a:solidFill>
            <a:srgbClr val="F07474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Calibri" panose="020F0502020204030204" pitchFamily="34" charset="0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4" name="Freeform 124@|5FFC:0|FBC:0|LFC:16777215|LBC:16777215"/>
          <p:cNvSpPr/>
          <p:nvPr/>
        </p:nvSpPr>
        <p:spPr bwMode="auto">
          <a:xfrm>
            <a:off x="5641023" y="5083175"/>
            <a:ext cx="1014413" cy="131763"/>
          </a:xfrm>
          <a:custGeom>
            <a:avLst/>
            <a:gdLst/>
            <a:ahLst/>
            <a:cxnLst>
              <a:cxn ang="0">
                <a:pos x="163" y="11"/>
              </a:cxn>
              <a:cxn ang="0">
                <a:pos x="153" y="21"/>
              </a:cxn>
              <a:cxn ang="0">
                <a:pos x="10" y="21"/>
              </a:cxn>
              <a:cxn ang="0">
                <a:pos x="0" y="11"/>
              </a:cxn>
              <a:cxn ang="0">
                <a:pos x="10" y="0"/>
              </a:cxn>
              <a:cxn ang="0">
                <a:pos x="153" y="0"/>
              </a:cxn>
              <a:cxn ang="0">
                <a:pos x="163" y="11"/>
              </a:cxn>
            </a:cxnLst>
            <a:rect l="0" t="0" r="r" b="b"/>
            <a:pathLst>
              <a:path w="163" h="21">
                <a:moveTo>
                  <a:pt x="163" y="11"/>
                </a:moveTo>
                <a:cubicBezTo>
                  <a:pt x="163" y="16"/>
                  <a:pt x="158" y="21"/>
                  <a:pt x="153" y="21"/>
                </a:cubicBezTo>
                <a:cubicBezTo>
                  <a:pt x="10" y="21"/>
                  <a:pt x="10" y="21"/>
                  <a:pt x="10" y="21"/>
                </a:cubicBezTo>
                <a:cubicBezTo>
                  <a:pt x="5" y="21"/>
                  <a:pt x="0" y="16"/>
                  <a:pt x="0" y="11"/>
                </a:cubicBezTo>
                <a:cubicBezTo>
                  <a:pt x="0" y="5"/>
                  <a:pt x="5" y="0"/>
                  <a:pt x="10" y="0"/>
                </a:cubicBezTo>
                <a:cubicBezTo>
                  <a:pt x="153" y="0"/>
                  <a:pt x="153" y="0"/>
                  <a:pt x="153" y="0"/>
                </a:cubicBezTo>
                <a:cubicBezTo>
                  <a:pt x="158" y="0"/>
                  <a:pt x="163" y="5"/>
                  <a:pt x="163" y="11"/>
                </a:cubicBezTo>
                <a:close/>
              </a:path>
            </a:pathLst>
          </a:custGeom>
          <a:solidFill>
            <a:srgbClr val="F07474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Calibri" panose="020F0502020204030204" pitchFamily="34" charset="0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5" name="Freeform 125@|5FFC:0|FBC:0|LFC:16777215|LBC:16777215"/>
          <p:cNvSpPr/>
          <p:nvPr/>
        </p:nvSpPr>
        <p:spPr bwMode="auto">
          <a:xfrm>
            <a:off x="5743575" y="5444808"/>
            <a:ext cx="803275" cy="2016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29" y="0"/>
              </a:cxn>
              <a:cxn ang="0">
                <a:pos x="63" y="30"/>
              </a:cxn>
              <a:cxn ang="0">
                <a:pos x="0" y="0"/>
              </a:cxn>
            </a:cxnLst>
            <a:rect l="0" t="0" r="r" b="b"/>
            <a:pathLst>
              <a:path w="129" h="32">
                <a:moveTo>
                  <a:pt x="0" y="0"/>
                </a:moveTo>
                <a:cubicBezTo>
                  <a:pt x="129" y="0"/>
                  <a:pt x="129" y="0"/>
                  <a:pt x="129" y="0"/>
                </a:cubicBezTo>
                <a:cubicBezTo>
                  <a:pt x="129" y="0"/>
                  <a:pt x="120" y="32"/>
                  <a:pt x="63" y="30"/>
                </a:cubicBezTo>
                <a:cubicBezTo>
                  <a:pt x="17" y="29"/>
                  <a:pt x="0" y="0"/>
                  <a:pt x="0" y="0"/>
                </a:cubicBezTo>
                <a:close/>
              </a:path>
            </a:pathLst>
          </a:custGeom>
          <a:solidFill>
            <a:srgbClr val="F07474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Calibri" panose="020F0502020204030204" pitchFamily="34" charset="0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7" name="Freeform 237@|5FFC:0|FBC:0|LFC:16777215|LBC:16777215"/>
          <p:cNvSpPr>
            <a:spLocks noEditPoints="1"/>
          </p:cNvSpPr>
          <p:nvPr/>
        </p:nvSpPr>
        <p:spPr bwMode="auto">
          <a:xfrm>
            <a:off x="4889500" y="2327910"/>
            <a:ext cx="2439035" cy="2674620"/>
          </a:xfrm>
          <a:custGeom>
            <a:avLst/>
            <a:gdLst/>
            <a:ahLst/>
            <a:cxnLst>
              <a:cxn ang="0">
                <a:pos x="175" y="0"/>
              </a:cxn>
              <a:cxn ang="0">
                <a:pos x="167" y="0"/>
              </a:cxn>
              <a:cxn ang="0">
                <a:pos x="6" y="165"/>
              </a:cxn>
              <a:cxn ang="0">
                <a:pos x="67" y="318"/>
              </a:cxn>
              <a:cxn ang="0">
                <a:pos x="90" y="396"/>
              </a:cxn>
              <a:cxn ang="0">
                <a:pos x="90" y="396"/>
              </a:cxn>
              <a:cxn ang="0">
                <a:pos x="99" y="401"/>
              </a:cxn>
              <a:cxn ang="0">
                <a:pos x="242" y="401"/>
              </a:cxn>
              <a:cxn ang="0">
                <a:pos x="251" y="396"/>
              </a:cxn>
              <a:cxn ang="0">
                <a:pos x="251" y="396"/>
              </a:cxn>
              <a:cxn ang="0">
                <a:pos x="274" y="318"/>
              </a:cxn>
              <a:cxn ang="0">
                <a:pos x="336" y="165"/>
              </a:cxn>
              <a:cxn ang="0">
                <a:pos x="175" y="0"/>
              </a:cxn>
              <a:cxn ang="0">
                <a:pos x="295" y="166"/>
              </a:cxn>
              <a:cxn ang="0">
                <a:pos x="249" y="282"/>
              </a:cxn>
              <a:cxn ang="0">
                <a:pos x="231" y="352"/>
              </a:cxn>
              <a:cxn ang="0">
                <a:pos x="231" y="352"/>
              </a:cxn>
              <a:cxn ang="0">
                <a:pos x="224" y="356"/>
              </a:cxn>
              <a:cxn ang="0">
                <a:pos x="117" y="356"/>
              </a:cxn>
              <a:cxn ang="0">
                <a:pos x="110" y="352"/>
              </a:cxn>
              <a:cxn ang="0">
                <a:pos x="110" y="352"/>
              </a:cxn>
              <a:cxn ang="0">
                <a:pos x="93" y="282"/>
              </a:cxn>
              <a:cxn ang="0">
                <a:pos x="47" y="166"/>
              </a:cxn>
              <a:cxn ang="0">
                <a:pos x="168" y="43"/>
              </a:cxn>
              <a:cxn ang="0">
                <a:pos x="174" y="43"/>
              </a:cxn>
              <a:cxn ang="0">
                <a:pos x="295" y="166"/>
              </a:cxn>
            </a:cxnLst>
            <a:rect l="0" t="0" r="r" b="b"/>
            <a:pathLst>
              <a:path w="341" h="401">
                <a:moveTo>
                  <a:pt x="175" y="0"/>
                </a:moveTo>
                <a:cubicBezTo>
                  <a:pt x="167" y="0"/>
                  <a:pt x="167" y="0"/>
                  <a:pt x="167" y="0"/>
                </a:cubicBezTo>
                <a:cubicBezTo>
                  <a:pt x="61" y="7"/>
                  <a:pt x="0" y="83"/>
                  <a:pt x="6" y="165"/>
                </a:cubicBezTo>
                <a:cubicBezTo>
                  <a:pt x="12" y="254"/>
                  <a:pt x="61" y="264"/>
                  <a:pt x="67" y="318"/>
                </a:cubicBezTo>
                <a:cubicBezTo>
                  <a:pt x="73" y="372"/>
                  <a:pt x="90" y="396"/>
                  <a:pt x="90" y="396"/>
                </a:cubicBezTo>
                <a:cubicBezTo>
                  <a:pt x="90" y="396"/>
                  <a:pt x="90" y="396"/>
                  <a:pt x="90" y="396"/>
                </a:cubicBezTo>
                <a:cubicBezTo>
                  <a:pt x="92" y="399"/>
                  <a:pt x="96" y="401"/>
                  <a:pt x="99" y="401"/>
                </a:cubicBezTo>
                <a:cubicBezTo>
                  <a:pt x="242" y="401"/>
                  <a:pt x="242" y="401"/>
                  <a:pt x="242" y="401"/>
                </a:cubicBezTo>
                <a:cubicBezTo>
                  <a:pt x="245" y="401"/>
                  <a:pt x="249" y="399"/>
                  <a:pt x="251" y="396"/>
                </a:cubicBezTo>
                <a:cubicBezTo>
                  <a:pt x="251" y="396"/>
                  <a:pt x="251" y="396"/>
                  <a:pt x="251" y="396"/>
                </a:cubicBezTo>
                <a:cubicBezTo>
                  <a:pt x="251" y="396"/>
                  <a:pt x="268" y="372"/>
                  <a:pt x="274" y="318"/>
                </a:cubicBezTo>
                <a:cubicBezTo>
                  <a:pt x="280" y="264"/>
                  <a:pt x="330" y="254"/>
                  <a:pt x="336" y="165"/>
                </a:cubicBezTo>
                <a:cubicBezTo>
                  <a:pt x="341" y="83"/>
                  <a:pt x="280" y="7"/>
                  <a:pt x="175" y="0"/>
                </a:cubicBezTo>
                <a:close/>
                <a:moveTo>
                  <a:pt x="295" y="166"/>
                </a:moveTo>
                <a:cubicBezTo>
                  <a:pt x="290" y="234"/>
                  <a:pt x="253" y="241"/>
                  <a:pt x="249" y="282"/>
                </a:cubicBezTo>
                <a:cubicBezTo>
                  <a:pt x="244" y="322"/>
                  <a:pt x="231" y="352"/>
                  <a:pt x="231" y="352"/>
                </a:cubicBezTo>
                <a:cubicBezTo>
                  <a:pt x="231" y="352"/>
                  <a:pt x="231" y="352"/>
                  <a:pt x="231" y="352"/>
                </a:cubicBezTo>
                <a:cubicBezTo>
                  <a:pt x="229" y="354"/>
                  <a:pt x="227" y="356"/>
                  <a:pt x="224" y="356"/>
                </a:cubicBezTo>
                <a:cubicBezTo>
                  <a:pt x="117" y="356"/>
                  <a:pt x="117" y="356"/>
                  <a:pt x="117" y="356"/>
                </a:cubicBezTo>
                <a:cubicBezTo>
                  <a:pt x="114" y="356"/>
                  <a:pt x="112" y="354"/>
                  <a:pt x="110" y="352"/>
                </a:cubicBezTo>
                <a:cubicBezTo>
                  <a:pt x="110" y="352"/>
                  <a:pt x="110" y="352"/>
                  <a:pt x="110" y="352"/>
                </a:cubicBezTo>
                <a:cubicBezTo>
                  <a:pt x="110" y="352"/>
                  <a:pt x="98" y="322"/>
                  <a:pt x="93" y="282"/>
                </a:cubicBezTo>
                <a:cubicBezTo>
                  <a:pt x="89" y="241"/>
                  <a:pt x="51" y="234"/>
                  <a:pt x="47" y="166"/>
                </a:cubicBezTo>
                <a:cubicBezTo>
                  <a:pt x="43" y="105"/>
                  <a:pt x="89" y="48"/>
                  <a:pt x="168" y="43"/>
                </a:cubicBezTo>
                <a:cubicBezTo>
                  <a:pt x="174" y="43"/>
                  <a:pt x="174" y="43"/>
                  <a:pt x="174" y="43"/>
                </a:cubicBezTo>
                <a:cubicBezTo>
                  <a:pt x="253" y="48"/>
                  <a:pt x="299" y="105"/>
                  <a:pt x="295" y="166"/>
                </a:cubicBezTo>
                <a:close/>
              </a:path>
            </a:pathLst>
          </a:custGeom>
          <a:solidFill>
            <a:srgbClr val="F07474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Calibri" panose="020F0502020204030204" pitchFamily="34" charset="0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8" name="Oval 287"/>
          <p:cNvSpPr/>
          <p:nvPr/>
        </p:nvSpPr>
        <p:spPr>
          <a:xfrm>
            <a:off x="4150043" y="3177540"/>
            <a:ext cx="657225" cy="638175"/>
          </a:xfrm>
          <a:prstGeom prst="ellipse">
            <a:avLst/>
          </a:prstGeom>
          <a:solidFill>
            <a:srgbClr val="02B3C5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19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3</a:t>
            </a:r>
          </a:p>
        </p:txBody>
      </p:sp>
      <p:sp>
        <p:nvSpPr>
          <p:cNvPr id="9" name="Oval 291"/>
          <p:cNvSpPr/>
          <p:nvPr/>
        </p:nvSpPr>
        <p:spPr>
          <a:xfrm>
            <a:off x="4458970" y="4030980"/>
            <a:ext cx="657225" cy="639763"/>
          </a:xfrm>
          <a:prstGeom prst="ellipse">
            <a:avLst/>
          </a:prstGeom>
          <a:solidFill>
            <a:srgbClr val="F07474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19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2</a:t>
            </a:r>
          </a:p>
        </p:txBody>
      </p:sp>
      <p:sp>
        <p:nvSpPr>
          <p:cNvPr id="10" name="Oval 295"/>
          <p:cNvSpPr/>
          <p:nvPr/>
        </p:nvSpPr>
        <p:spPr>
          <a:xfrm>
            <a:off x="4763770" y="4992688"/>
            <a:ext cx="657225" cy="638175"/>
          </a:xfrm>
          <a:prstGeom prst="ellipse">
            <a:avLst/>
          </a:prstGeom>
          <a:solidFill>
            <a:srgbClr val="FFBF53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19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1</a:t>
            </a:r>
          </a:p>
        </p:txBody>
      </p:sp>
      <p:sp>
        <p:nvSpPr>
          <p:cNvPr id="11" name="Oval 299"/>
          <p:cNvSpPr/>
          <p:nvPr/>
        </p:nvSpPr>
        <p:spPr>
          <a:xfrm>
            <a:off x="6458268" y="1698943"/>
            <a:ext cx="657225" cy="639763"/>
          </a:xfrm>
          <a:prstGeom prst="ellipse">
            <a:avLst/>
          </a:prstGeom>
          <a:solidFill>
            <a:srgbClr val="F07474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19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6</a:t>
            </a:r>
          </a:p>
        </p:txBody>
      </p:sp>
      <p:sp>
        <p:nvSpPr>
          <p:cNvPr id="12" name="Oval 303"/>
          <p:cNvSpPr/>
          <p:nvPr/>
        </p:nvSpPr>
        <p:spPr>
          <a:xfrm>
            <a:off x="7250113" y="2308860"/>
            <a:ext cx="657225" cy="638175"/>
          </a:xfrm>
          <a:prstGeom prst="ellipse">
            <a:avLst/>
          </a:prstGeom>
          <a:solidFill>
            <a:srgbClr val="02B3C5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19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7</a:t>
            </a:r>
          </a:p>
        </p:txBody>
      </p:sp>
      <p:sp>
        <p:nvSpPr>
          <p:cNvPr id="13" name="Oval 307"/>
          <p:cNvSpPr/>
          <p:nvPr/>
        </p:nvSpPr>
        <p:spPr>
          <a:xfrm>
            <a:off x="7423785" y="3168015"/>
            <a:ext cx="658813" cy="639763"/>
          </a:xfrm>
          <a:prstGeom prst="ellipse">
            <a:avLst/>
          </a:prstGeom>
          <a:solidFill>
            <a:srgbClr val="6A3C7C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19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8</a:t>
            </a:r>
          </a:p>
        </p:txBody>
      </p:sp>
      <p:sp>
        <p:nvSpPr>
          <p:cNvPr id="14" name="Oval 308"/>
          <p:cNvSpPr/>
          <p:nvPr/>
        </p:nvSpPr>
        <p:spPr>
          <a:xfrm>
            <a:off x="4259580" y="2323783"/>
            <a:ext cx="657225" cy="638175"/>
          </a:xfrm>
          <a:prstGeom prst="ellipse">
            <a:avLst/>
          </a:prstGeom>
          <a:solidFill>
            <a:srgbClr val="6A3C7C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19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4</a:t>
            </a:r>
          </a:p>
        </p:txBody>
      </p:sp>
      <p:sp>
        <p:nvSpPr>
          <p:cNvPr id="15" name="Oval 309"/>
          <p:cNvSpPr/>
          <p:nvPr/>
        </p:nvSpPr>
        <p:spPr>
          <a:xfrm>
            <a:off x="5008880" y="1675130"/>
            <a:ext cx="657225" cy="638175"/>
          </a:xfrm>
          <a:prstGeom prst="ellipse">
            <a:avLst/>
          </a:prstGeom>
          <a:solidFill>
            <a:srgbClr val="FFBF53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19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5</a:t>
            </a:r>
          </a:p>
        </p:txBody>
      </p:sp>
      <p:sp>
        <p:nvSpPr>
          <p:cNvPr id="16" name="Oval 44"/>
          <p:cNvSpPr/>
          <p:nvPr/>
        </p:nvSpPr>
        <p:spPr>
          <a:xfrm>
            <a:off x="7048818" y="4065588"/>
            <a:ext cx="658813" cy="638175"/>
          </a:xfrm>
          <a:prstGeom prst="ellipse">
            <a:avLst/>
          </a:prstGeom>
          <a:solidFill>
            <a:srgbClr val="FFBF53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19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9</a:t>
            </a:r>
          </a:p>
        </p:txBody>
      </p:sp>
      <p:sp>
        <p:nvSpPr>
          <p:cNvPr id="11279" name="TextBox 13"/>
          <p:cNvSpPr txBox="1"/>
          <p:nvPr/>
        </p:nvSpPr>
        <p:spPr>
          <a:xfrm>
            <a:off x="7907973" y="1753870"/>
            <a:ext cx="1952625" cy="245745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defRPr/>
            </a:pPr>
            <a:r>
              <a:rPr lang="sr-Cyrl-BA" altLang="sr-Cyrl-R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област технике</a:t>
            </a:r>
            <a:endParaRPr lang="sr-Cyrl-BA" altLang="sr-Cyrl-RS" sz="2000" b="1" kern="0" noProof="0" dirty="0" smtClean="0">
              <a:solidFill>
                <a:srgbClr val="F07474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11281" name="TextBox 13"/>
          <p:cNvSpPr txBox="1"/>
          <p:nvPr/>
        </p:nvSpPr>
        <p:spPr>
          <a:xfrm>
            <a:off x="8208645" y="2510155"/>
            <a:ext cx="3412490" cy="245745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defRPr/>
            </a:pPr>
            <a:r>
              <a:rPr lang="sr-Cyrl-RS" altLang="en-U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истраживачки рад</a:t>
            </a:r>
            <a:endParaRPr lang="sr-Cyrl-RS" altLang="en-US" sz="2000" b="1" kern="0" noProof="0" dirty="0" smtClean="0">
              <a:solidFill>
                <a:srgbClr val="F07474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11283" name="TextBox 13"/>
          <p:cNvSpPr txBox="1"/>
          <p:nvPr/>
        </p:nvSpPr>
        <p:spPr>
          <a:xfrm>
            <a:off x="8703945" y="3461385"/>
            <a:ext cx="2921000" cy="245745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defRPr/>
            </a:pPr>
            <a:r>
              <a:rPr lang="sr-Cyrl-RS" altLang="en-U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рад у умјетности и култури</a:t>
            </a:r>
            <a:endParaRPr lang="sr-Cyrl-RS" altLang="en-US" sz="2000" b="1" kern="0" noProof="0" dirty="0" smtClean="0">
              <a:solidFill>
                <a:srgbClr val="F07474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11285" name="TextBox 13@|17FFC:16777215|FBC:16777215|LFC:16777215|LBC:16777215"/>
          <p:cNvSpPr txBox="1"/>
          <p:nvPr/>
        </p:nvSpPr>
        <p:spPr>
          <a:xfrm>
            <a:off x="8067675" y="4269740"/>
            <a:ext cx="3978910" cy="245745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defRPr/>
            </a:pPr>
            <a:r>
              <a:rPr lang="sr-Cyrl-RS" altLang="en-U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рад са биљкама и животињама</a:t>
            </a:r>
            <a:endParaRPr lang="sr-Cyrl-RS" altLang="en-US" sz="2000" b="1" kern="0" noProof="0" dirty="0" smtClean="0">
              <a:solidFill>
                <a:srgbClr val="F07474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11287" name="TextBox 13"/>
          <p:cNvSpPr txBox="1"/>
          <p:nvPr/>
        </p:nvSpPr>
        <p:spPr>
          <a:xfrm>
            <a:off x="2713038" y="1753870"/>
            <a:ext cx="1952625" cy="67691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defTabSz="1216025">
              <a:spcBef>
                <a:spcPct val="20000"/>
              </a:spcBef>
            </a:pPr>
            <a:r>
              <a:rPr lang="sr-Cyrl-RS" altLang="en-U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практични рад</a:t>
            </a:r>
            <a:endParaRPr kumimoji="0" lang="sr-Cyrl-RS" altLang="en-US" sz="2000" b="0" i="0" u="none" strike="noStrike" kern="0" cap="none" spc="0" normalizeH="0" baseline="0" noProof="0" smtClean="0">
              <a:solidFill>
                <a:srgbClr val="F07474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defTabSz="1216025">
              <a:spcBef>
                <a:spcPct val="20000"/>
              </a:spcBef>
            </a:pPr>
            <a:endParaRPr kumimoji="0" lang="sr-Cyrl-RS" altLang="en-US" sz="2000" b="0" i="0" u="none" strike="noStrike" kern="0" cap="none" spc="0" normalizeH="0" baseline="0" noProof="0" dirty="0" smtClean="0">
              <a:solidFill>
                <a:srgbClr val="F07474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11289" name="TextBox 13"/>
          <p:cNvSpPr txBox="1"/>
          <p:nvPr/>
        </p:nvSpPr>
        <p:spPr>
          <a:xfrm>
            <a:off x="904875" y="3305810"/>
            <a:ext cx="2188210" cy="55372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defRPr/>
            </a:pPr>
            <a:r>
              <a:rPr lang="sr-Cyrl-RS" altLang="en-U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административно-</a:t>
            </a:r>
          </a:p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defRPr/>
            </a:pPr>
            <a:r>
              <a:rPr lang="sr-Cyrl-RS" altLang="en-U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канцеларијски рад</a:t>
            </a:r>
            <a:endParaRPr lang="sr-Cyrl-RS" altLang="en-US" sz="2000" b="1" kern="0" noProof="0" dirty="0" smtClean="0">
              <a:solidFill>
                <a:srgbClr val="F07474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11290" name="TextBox 13"/>
          <p:cNvSpPr txBox="1"/>
          <p:nvPr/>
        </p:nvSpPr>
        <p:spPr>
          <a:xfrm>
            <a:off x="1690370" y="4303395"/>
            <a:ext cx="3318510" cy="245745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defRPr/>
            </a:pPr>
            <a:r>
              <a:rPr lang="sr-Cyrl-RS" altLang="en-U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пружањ</a:t>
            </a:r>
            <a:r>
              <a:rPr lang="sr-Cyrl-BA" altLang="sr-Cyrl-R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е</a:t>
            </a:r>
            <a:r>
              <a:rPr lang="sr-Cyrl-RS" altLang="en-U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услуга</a:t>
            </a:r>
            <a:endParaRPr lang="sr-Cyrl-RS" altLang="en-US" sz="2000" b="1" kern="0" noProof="0" dirty="0" smtClean="0">
              <a:solidFill>
                <a:srgbClr val="F07474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11291" name="TextBox 13@|17FFC:16777215|FBC:16777215|LFC:16777215|LBC:16777215"/>
          <p:cNvSpPr txBox="1"/>
          <p:nvPr/>
        </p:nvSpPr>
        <p:spPr>
          <a:xfrm>
            <a:off x="1007745" y="5264150"/>
            <a:ext cx="3535680" cy="245745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defRPr/>
            </a:pPr>
            <a:r>
              <a:rPr lang="sr-Cyrl-RS" altLang="en-U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пружањ</a:t>
            </a:r>
            <a:r>
              <a:rPr lang="sr-Cyrl-BA" altLang="sr-Cyrl-R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е</a:t>
            </a:r>
            <a:r>
              <a:rPr lang="sr-Cyrl-RS" altLang="en-U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помоћи људима</a:t>
            </a:r>
            <a:endParaRPr lang="sr-Cyrl-RS" altLang="en-US" sz="2000" kern="0" noProof="0" dirty="0" smtClean="0">
              <a:solidFill>
                <a:srgbClr val="F07474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11295" name="TextBox 13"/>
          <p:cNvSpPr txBox="1"/>
          <p:nvPr/>
        </p:nvSpPr>
        <p:spPr>
          <a:xfrm>
            <a:off x="5116195" y="3186430"/>
            <a:ext cx="1932940" cy="1289050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noAutofit/>
          </a:bodyPr>
          <a:lstStyle/>
          <a:p>
            <a:pPr algn="ctr" defTabSz="1216025">
              <a:spcBef>
                <a:spcPct val="20000"/>
              </a:spcBef>
            </a:pPr>
            <a:r>
              <a:rPr lang="sr-Cyrl-BA" altLang="en-US" sz="2000" b="1" dirty="0">
                <a:solidFill>
                  <a:srgbClr val="02B3C5"/>
                </a:solidFill>
                <a:ea typeface="Microsoft YaHei" panose="020B0503020204020204" charset="-122"/>
                <a:cs typeface="Calibri" panose="020F0502020204030204" pitchFamily="34" charset="0"/>
                <a:sym typeface="Arial" panose="020B0604020202020204" pitchFamily="34" charset="0"/>
              </a:rPr>
              <a:t>Професионалне области</a:t>
            </a:r>
          </a:p>
        </p:txBody>
      </p:sp>
      <p:sp>
        <p:nvSpPr>
          <p:cNvPr id="11296" name="TextBox 13"/>
          <p:cNvSpPr txBox="1"/>
          <p:nvPr/>
        </p:nvSpPr>
        <p:spPr>
          <a:xfrm>
            <a:off x="8208645" y="5264150"/>
            <a:ext cx="3839845" cy="245745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defRPr/>
            </a:pPr>
            <a:r>
              <a:rPr lang="sr-Cyrl-RS" altLang="en-U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рад на безбједности и заштити</a:t>
            </a:r>
            <a:endParaRPr lang="sr-Cyrl-RS" altLang="en-US" sz="2000" b="1" kern="0" noProof="0" dirty="0" smtClean="0">
              <a:solidFill>
                <a:srgbClr val="F07474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819785" y="5822950"/>
            <a:ext cx="11226800" cy="96139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lang="sr-Cyrl-RS" altLang="en-US" sz="24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Процијени своја професионална интересовања уз помоћ стручног особља у школи и окружењу.</a:t>
            </a:r>
            <a:r>
              <a:rPr lang="sr-Cyrl-BA" altLang="sr-Cyrl-RS" sz="24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24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Разговарај са школским психологом и затражи процјену одређених способности.</a:t>
            </a:r>
          </a:p>
        </p:txBody>
      </p:sp>
      <p:sp>
        <p:nvSpPr>
          <p:cNvPr id="18" name="Oval 299"/>
          <p:cNvSpPr/>
          <p:nvPr/>
        </p:nvSpPr>
        <p:spPr>
          <a:xfrm>
            <a:off x="7048818" y="5016818"/>
            <a:ext cx="657225" cy="639763"/>
          </a:xfrm>
          <a:prstGeom prst="ellipse">
            <a:avLst/>
          </a:prstGeom>
          <a:solidFill>
            <a:srgbClr val="F07474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sr-Cyrl-BA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10</a:t>
            </a:r>
          </a:p>
        </p:txBody>
      </p:sp>
      <p:sp>
        <p:nvSpPr>
          <p:cNvPr id="19" name="TextBox 13"/>
          <p:cNvSpPr txBox="1"/>
          <p:nvPr/>
        </p:nvSpPr>
        <p:spPr>
          <a:xfrm>
            <a:off x="1109345" y="2537460"/>
            <a:ext cx="3104515" cy="492125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t">
            <a:spAutoFit/>
            <a:scene3d>
              <a:camera prst="orthographicFront"/>
              <a:lightRig rig="threePt" dir="t"/>
            </a:scene3d>
          </a:bodyPr>
          <a:lstStyle/>
          <a:p>
            <a:pPr marR="0" lvl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defRPr/>
            </a:pPr>
            <a:r>
              <a:rPr lang="sr-Cyrl-RS" altLang="en-US" sz="2000" kern="0" noProof="0" smtClean="0">
                <a:solidFill>
                  <a:srgbClr val="F07474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рад у предузетништву или менаџменту</a:t>
            </a:r>
            <a:endParaRPr lang="sr-Cyrl-RS" altLang="en-US" sz="2000" b="1" kern="0" noProof="0" dirty="0" smtClean="0">
              <a:solidFill>
                <a:srgbClr val="F07474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Microsoft YaHei" panose="020B0503020204020204" charset="-122"/>
              <a:cs typeface="Calibri" panose="020F050202020403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>
          <a:xfrm rot="10800000">
            <a:off x="0" y="3940175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2730500" y="4843463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3546475" y="3638550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433513" y="3789363"/>
            <a:ext cx="1035050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730500" y="3013075"/>
            <a:ext cx="484188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1789748" y="2692400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203" name="文本框 42"/>
          <p:cNvSpPr txBox="1"/>
          <p:nvPr/>
        </p:nvSpPr>
        <p:spPr>
          <a:xfrm>
            <a:off x="1790065" y="247650"/>
            <a:ext cx="9286875" cy="7061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36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НА ИЗБОР ШКОЛЕ И ЗАНИМАЊА УТИЧУ И:</a:t>
            </a:r>
            <a:endParaRPr lang="sr-Cyrl-RS" altLang="en-US" sz="3600" b="1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3600" b="1" kern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+mn-ea"/>
              </a:rPr>
              <a:t/>
            </a:r>
            <a:br>
              <a:rPr lang="sr-Cyrl-RS" altLang="en-US" sz="3600" b="1" kern="0" noProof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  <a:sym typeface="+mn-ea"/>
              </a:rPr>
            </a:br>
            <a:endParaRPr lang="sr-Cyrl-RS" altLang="en-US" sz="36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277995" y="953770"/>
            <a:ext cx="7783195" cy="5503545"/>
          </a:xfrm>
          <a:prstGeom prst="rect">
            <a:avLst/>
          </a:prstGeom>
          <a:noFill/>
        </p:spPr>
        <p:txBody>
          <a:bodyPr wrap="square" rtlCol="0" anchor="t">
            <a:noAutofit/>
            <a:scene3d>
              <a:camera prst="orthographicFront"/>
              <a:lightRig rig="threePt" dir="t"/>
            </a:scene3d>
          </a:bodyPr>
          <a:lstStyle/>
          <a:p>
            <a:pPr indent="0" eaLnBrk="1" latinLnBrk="0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м</a:t>
            </a:r>
            <a:r>
              <a:rPr lang="zh-CN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режа средњих школа</a:t>
            </a:r>
            <a:r>
              <a:rPr lang="sr-Cyrl-BA" altLang="zh-CN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(</a:t>
            </a:r>
            <a:r>
              <a:rPr lang="zh-CN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врста, број и распоред средњих школа на неком подручју</a:t>
            </a:r>
            <a:r>
              <a:rPr lang="sr-Cyrl-BA" altLang="zh-CN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)</a:t>
            </a: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,</a:t>
            </a:r>
          </a:p>
          <a:p>
            <a:pPr eaLnBrk="1" latinLnBrk="0" hangingPunct="1">
              <a:spcBef>
                <a:spcPts val="0"/>
              </a:spcBef>
              <a:buFont typeface="Wingdings" panose="05000000000000000000" pitchFamily="2" charset="2"/>
            </a:pPr>
            <a:endParaRPr lang="zh-CN" altLang="en-US" sz="28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0" eaLnBrk="1" latinLnBrk="0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з</a:t>
            </a:r>
            <a:r>
              <a:rPr lang="zh-CN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начај појединих занимања</a:t>
            </a:r>
            <a:r>
              <a:rPr lang="sr-Latn-RS" altLang="zh-CN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r>
              <a:rPr lang="sr-Cyrl-BA" altLang="zh-CN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у одређеној регији</a:t>
            </a: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,</a:t>
            </a:r>
          </a:p>
          <a:p>
            <a:pPr eaLnBrk="1" latinLnBrk="0" hangingPunct="1">
              <a:spcBef>
                <a:spcPts val="0"/>
              </a:spcBef>
              <a:buFont typeface="Wingdings" panose="05000000000000000000" pitchFamily="2" charset="2"/>
            </a:pPr>
            <a:r>
              <a:rPr lang="zh-CN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endParaRPr lang="zh-CN" altLang="en-US" sz="28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0" eaLnBrk="1" latinLnBrk="0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финансијске</a:t>
            </a:r>
            <a:r>
              <a:rPr lang="zh-CN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могућности </a:t>
            </a: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породице,</a:t>
            </a:r>
          </a:p>
          <a:p>
            <a:pPr eaLnBrk="1" latinLnBrk="0" hangingPunct="1">
              <a:spcBef>
                <a:spcPts val="0"/>
              </a:spcBef>
              <a:buFont typeface="Wingdings" panose="05000000000000000000" pitchFamily="2" charset="2"/>
            </a:pPr>
            <a:endParaRPr lang="sr-Cyrl-RS" altLang="en-US" sz="28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0" eaLnBrk="1" latinLnBrk="0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м</a:t>
            </a:r>
            <a:r>
              <a:rPr lang="zh-CN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огућности запошљавања</a:t>
            </a:r>
            <a:r>
              <a:rPr lang="sr-Cyrl-BA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,</a:t>
            </a:r>
          </a:p>
          <a:p>
            <a:pPr eaLnBrk="1" latinLnBrk="0" hangingPunct="1">
              <a:spcBef>
                <a:spcPts val="0"/>
              </a:spcBef>
              <a:buFont typeface="Wingdings" panose="05000000000000000000" pitchFamily="2" charset="2"/>
            </a:pPr>
            <a:endParaRPr lang="sr-Cyrl-BA" sz="28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cs typeface="Calibri" panose="020F0502020204030204" pitchFamily="34" charset="0"/>
              <a:sym typeface="+mn-ea"/>
            </a:endParaRPr>
          </a:p>
          <a:p>
            <a:pPr indent="0" eaLnBrk="1" latinLnBrk="0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sr-Cyrl-BA" altLang="sr-Cyrl-R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медији,</a:t>
            </a:r>
          </a:p>
          <a:p>
            <a:pPr eaLnBrk="1" latinLnBrk="0" hangingPunct="1">
              <a:spcBef>
                <a:spcPts val="0"/>
              </a:spcBef>
              <a:buFont typeface="Wingdings" panose="05000000000000000000" pitchFamily="2" charset="2"/>
            </a:pPr>
            <a:endParaRPr lang="sr-Cyrl-BA" altLang="sr-Cyrl-RS" sz="28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indent="0" eaLnBrk="1" latinLnBrk="0" hangingPunct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sr-Cyrl-BA" altLang="sr-Cyrl-R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промоције одређених школа, односно послова и занимања.</a:t>
            </a:r>
            <a:endParaRPr lang="sr-Cyrl-BA" altLang="sr-Cyrl-RS" sz="28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marL="0" marR="0" lvl="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endParaRPr lang="sr-Cyrl-BA" altLang="sr-Cyrl-RS" sz="2800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>
          <a:xfrm rot="10800000">
            <a:off x="0" y="3940175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2730500" y="4843463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569595" y="2692400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433513" y="3789363"/>
            <a:ext cx="1035050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730500" y="3013075"/>
            <a:ext cx="484188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1789748" y="2692400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203" name="文本框 42"/>
          <p:cNvSpPr txBox="1"/>
          <p:nvPr/>
        </p:nvSpPr>
        <p:spPr>
          <a:xfrm>
            <a:off x="1790065" y="247650"/>
            <a:ext cx="9286875" cy="70612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  <a:scene3d>
              <a:camera prst="orthographicFront"/>
              <a:lightRig rig="threePt" dir="t"/>
            </a:scene3d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bs-Cyrl-BA" altLang="en-US" sz="36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НАЈЧЕШЋЕ ГРЕШКЕ</a:t>
            </a:r>
            <a:r>
              <a:rPr lang="sr-Cyrl-RS" altLang="en-US" sz="36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ПРИ ИЗБОРУ ЗАНИМАЊА:</a:t>
            </a:r>
            <a:r>
              <a:rPr lang="sr-Cyrl-RS" altLang="en-US" sz="36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  <a:t/>
            </a:r>
            <a:br>
              <a:rPr lang="sr-Cyrl-RS" altLang="en-US" sz="36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ea typeface="+mj-ea"/>
                <a:cs typeface="Calibri" panose="020F0502020204030204" pitchFamily="34" charset="0"/>
                <a:sym typeface="+mn-ea"/>
              </a:rPr>
            </a:br>
            <a:endParaRPr lang="sr-Cyrl-RS" altLang="en-US" sz="36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+mj-ea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3345815" y="1555115"/>
            <a:ext cx="8846185" cy="4382770"/>
          </a:xfrm>
          <a:prstGeom prst="rect">
            <a:avLst/>
          </a:prstGeom>
          <a:noFill/>
        </p:spPr>
        <p:txBody>
          <a:bodyPr wrap="square" rtlCol="0" anchor="t">
            <a:noAutofit/>
            <a:scene3d>
              <a:camera prst="orthographicFront"/>
              <a:lightRig rig="threePt" dir="t"/>
            </a:scene3d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Утицај родитеља и занимања којима се они баве</a:t>
            </a:r>
            <a:endParaRPr kumimoji="0" lang="bs-Cyrl-BA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Избор школе за коју ученици процјењују да је </a:t>
            </a:r>
            <a:r>
              <a:rPr lang="sr-Cyrl-BA" altLang="bs-Cyrl-BA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једноставно завршити</a:t>
            </a:r>
            <a:endParaRPr kumimoji="0" lang="bs-Cyrl-BA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Уписивање одређене школе због близине</a:t>
            </a:r>
            <a:endParaRPr kumimoji="0" lang="bs-Cyrl-BA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Утицај другова који су изабрали </a:t>
            </a: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одређену </a:t>
            </a: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школу</a:t>
            </a:r>
            <a:endParaRPr kumimoji="0" lang="bs-Cyrl-BA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Избор популарне школе</a:t>
            </a:r>
            <a:endParaRPr kumimoji="0" lang="bs-Cyrl-BA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Површн</a:t>
            </a:r>
            <a:r>
              <a:rPr lang="sr-Cyrl-BA" altLang="bs-Cyrl-BA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а</a:t>
            </a: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проц</a:t>
            </a:r>
            <a:r>
              <a:rPr lang="sr-Cyrl-BA" altLang="bs-Cyrl-BA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јена</a:t>
            </a: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себе и свој</a:t>
            </a: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их </a:t>
            </a: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могућности</a:t>
            </a:r>
            <a:endParaRPr kumimoji="0" lang="bs-Cyrl-BA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Незаинтересован</a:t>
            </a:r>
            <a:r>
              <a:rPr lang="sr-Cyrl-BA" altLang="bs-Cyrl-BA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ост</a:t>
            </a: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(одлуку доносимо у </a:t>
            </a:r>
            <a:endParaRPr kumimoji="0" lang="bs-Cyrl-BA" altLang="en-US" sz="28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	</a:t>
            </a: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пос</a:t>
            </a:r>
            <a:r>
              <a:rPr lang="sr-Cyrl-BA" altLang="bs-Cyrl-BA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љ</a:t>
            </a: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едњем тренутку</a:t>
            </a:r>
            <a:r>
              <a:rPr lang="bs-Cyrl-BA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, препуштамо све случају).</a:t>
            </a:r>
            <a:r>
              <a:rPr lang="bs-Cyrl-BA" altLang="en-US" sz="28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endParaRPr lang="bs-Cyrl-BA" altLang="en-US" sz="2800" b="1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eaLnBrk="1" latinLnBrk="0" hangingPunct="1">
              <a:spcBef>
                <a:spcPts val="0"/>
              </a:spcBef>
              <a:buFont typeface="Wingdings" panose="05000000000000000000" pitchFamily="2" charset="2"/>
            </a:pPr>
            <a:endParaRPr lang="sr-Cyrl-BA" altLang="sr-Cyrl-RS" sz="28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cs typeface="Calibri" panose="020F0502020204030204" pitchFamily="34" charset="0"/>
              <a:sym typeface="+mn-ea"/>
            </a:endParaRPr>
          </a:p>
          <a:p>
            <a:pPr marL="0" marR="0" lvl="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defRPr/>
            </a:pPr>
            <a:endParaRPr lang="sr-Cyrl-BA" altLang="sr-Cyrl-RS" sz="2800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cs typeface="Calibri" panose="020F050202020403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椭圆 4"/>
          <p:cNvSpPr/>
          <p:nvPr/>
        </p:nvSpPr>
        <p:spPr>
          <a:xfrm>
            <a:off x="9482138" y="2987675"/>
            <a:ext cx="1865313" cy="186372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6" name="任意多边形 5"/>
          <p:cNvSpPr/>
          <p:nvPr/>
        </p:nvSpPr>
        <p:spPr>
          <a:xfrm>
            <a:off x="9609138" y="-7937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7992428" y="1988820"/>
            <a:ext cx="1722438" cy="172243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9990138" y="5594350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11069638" y="5038725"/>
            <a:ext cx="603250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10621963" y="6037263"/>
            <a:ext cx="1570038" cy="820738"/>
          </a:xfrm>
          <a:custGeom>
            <a:avLst/>
            <a:gdLst>
              <a:gd name="connsiteX0" fmla="*/ 1049802 w 1569631"/>
              <a:gd name="connsiteY0" fmla="*/ 0 h 821301"/>
              <a:gd name="connsiteX1" fmla="*/ 1472572 w 1569631"/>
              <a:gd name="connsiteY1" fmla="*/ 85354 h 821301"/>
              <a:gd name="connsiteX2" fmla="*/ 1569631 w 1569631"/>
              <a:gd name="connsiteY2" fmla="*/ 138036 h 821301"/>
              <a:gd name="connsiteX3" fmla="*/ 1569631 w 1569631"/>
              <a:gd name="connsiteY3" fmla="*/ 821301 h 821301"/>
              <a:gd name="connsiteX4" fmla="*/ 0 w 1569631"/>
              <a:gd name="connsiteY4" fmla="*/ 821301 h 821301"/>
              <a:gd name="connsiteX5" fmla="*/ 49028 w 1569631"/>
              <a:gd name="connsiteY5" fmla="*/ 663358 h 821301"/>
              <a:gd name="connsiteX6" fmla="*/ 1049802 w 1569631"/>
              <a:gd name="connsiteY6" fmla="*/ 0 h 82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69631" h="821301">
                <a:moveTo>
                  <a:pt x="1049802" y="0"/>
                </a:moveTo>
                <a:cubicBezTo>
                  <a:pt x="1199765" y="0"/>
                  <a:pt x="1342629" y="30393"/>
                  <a:pt x="1472572" y="85354"/>
                </a:cubicBezTo>
                <a:lnTo>
                  <a:pt x="1569631" y="138036"/>
                </a:lnTo>
                <a:lnTo>
                  <a:pt x="1569631" y="821301"/>
                </a:lnTo>
                <a:lnTo>
                  <a:pt x="0" y="821301"/>
                </a:lnTo>
                <a:lnTo>
                  <a:pt x="49028" y="663358"/>
                </a:lnTo>
                <a:cubicBezTo>
                  <a:pt x="213912" y="273531"/>
                  <a:pt x="599914" y="0"/>
                  <a:pt x="1049802" y="0"/>
                </a:cubicBezTo>
                <a:close/>
              </a:path>
            </a:pathLst>
          </a:cu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8931275" y="255588"/>
            <a:ext cx="1033463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11545888" y="3175000"/>
            <a:ext cx="482600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9658350" y="5138738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9086533" y="6037263"/>
            <a:ext cx="785813" cy="785813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9091613" y="4211638"/>
            <a:ext cx="398463" cy="398463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grpSp>
        <p:nvGrpSpPr>
          <p:cNvPr id="33804" name="组合 15"/>
          <p:cNvGrpSpPr/>
          <p:nvPr/>
        </p:nvGrpSpPr>
        <p:grpSpPr>
          <a:xfrm>
            <a:off x="6039803" y="5198745"/>
            <a:ext cx="1331912" cy="1331913"/>
            <a:chOff x="139391" y="1379571"/>
            <a:chExt cx="1651309" cy="1651309"/>
          </a:xfrm>
        </p:grpSpPr>
        <p:sp>
          <p:nvSpPr>
            <p:cNvPr id="17" name="椭圆 16"/>
            <p:cNvSpPr/>
            <p:nvPr/>
          </p:nvSpPr>
          <p:spPr>
            <a:xfrm>
              <a:off x="139391" y="1379571"/>
              <a:ext cx="1651309" cy="1651309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16200000" scaled="1"/>
              <a:tileRect/>
            </a:gradFill>
            <a:ln w="12700">
              <a:solidFill>
                <a:schemeClr val="bg1"/>
              </a:solidFill>
            </a:ln>
            <a:effectLst>
              <a:outerShdw blurRad="152400" dist="63500" dir="8100000" algn="tr" rotWithShape="0">
                <a:prstClr val="black">
                  <a:alpha val="26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319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18" name="椭圆 17"/>
            <p:cNvSpPr/>
            <p:nvPr/>
          </p:nvSpPr>
          <p:spPr>
            <a:xfrm>
              <a:off x="269291" y="1497662"/>
              <a:ext cx="1417094" cy="1415127"/>
            </a:xfrm>
            <a:prstGeom prst="ellipse">
              <a:avLst/>
            </a:prstGeom>
            <a:solidFill>
              <a:srgbClr val="F07474"/>
            </a:solidFill>
            <a:ln w="28575">
              <a:noFill/>
            </a:ln>
            <a:effectLst>
              <a:outerShdw blurRad="152400" dist="63500" dir="8100000" algn="tr" rotWithShape="0">
                <a:prstClr val="black">
                  <a:alpha val="26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319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endParaRPr>
            </a:p>
          </p:txBody>
        </p:sp>
      </p:grpSp>
      <p:sp>
        <p:nvSpPr>
          <p:cNvPr id="33820" name="文本框 31"/>
          <p:cNvSpPr txBox="1"/>
          <p:nvPr/>
        </p:nvSpPr>
        <p:spPr>
          <a:xfrm>
            <a:off x="186055" y="3708400"/>
            <a:ext cx="8596630" cy="341503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  <a:scene3d>
              <a:camera prst="orthographicFront"/>
              <a:lightRig rig="threePt" dir="t"/>
            </a:scene3d>
          </a:bodyPr>
          <a:lstStyle/>
          <a:p>
            <a:pPr algn="l"/>
            <a:r>
              <a:rPr lang="sr-Cyrl-RS" altLang="en-US" sz="3600" b="1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ЗАХВАЉУЈЕМО СЕ НА ПАЖЊИ И </a:t>
            </a:r>
            <a:br>
              <a:rPr lang="sr-Cyrl-RS" altLang="en-US" sz="3600" b="1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sr-Cyrl-RS" altLang="en-US" sz="3600" b="1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ЖЕЛИМО ВАМ </a:t>
            </a:r>
            <a:r>
              <a:rPr lang="sr-Cyrl-BA" altLang="sr-Cyrl-RS" sz="3600" b="1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УСПЈЕШАН</a:t>
            </a:r>
            <a:r>
              <a:rPr lang="sr-Cyrl-RS" altLang="en-US" sz="3600" b="1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ИЗБОР </a:t>
            </a:r>
            <a:br>
              <a:rPr lang="sr-Cyrl-RS" altLang="en-US" sz="3600" b="1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</a:br>
            <a:r>
              <a:rPr lang="sr-Cyrl-BA" altLang="sr-Cyrl-RS" sz="3600" b="1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КАРИЈЕРНОГ ПУТА</a:t>
            </a:r>
            <a:r>
              <a:rPr lang="sr-Cyrl-RS" altLang="en-US" sz="3600" b="1" noProof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!</a:t>
            </a:r>
            <a:endParaRPr lang="sr-Cyrl-RS" altLang="en-US" sz="3600" b="1" noProof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+mn-ea"/>
            </a:endParaRPr>
          </a:p>
          <a:p>
            <a:pPr algn="l"/>
            <a:endParaRPr lang="en-US" altLang="sr-Cyrl-RS" sz="3600" b="1" noProof="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+mn-ea"/>
            </a:endParaRPr>
          </a:p>
          <a:p>
            <a:pPr algn="l"/>
            <a:r>
              <a:rPr lang="sr-Cyrl-BA" altLang="en-US" sz="3600" b="1" noProof="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2023/2024</a:t>
            </a:r>
            <a:endParaRPr lang="sr-Cyrl-BA" altLang="en-US" sz="3600" b="1" noProof="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+mn-ea"/>
            </a:endParaRPr>
          </a:p>
          <a:p>
            <a:pPr algn="dist">
              <a:buFont typeface="Arial" panose="020B0604020202020204" pitchFamily="34" charset="0"/>
            </a:pPr>
            <a:endParaRPr lang="sr-Cyrl-BA" altLang="en-US" sz="3600" b="1" noProof="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+mn-ea"/>
            </a:endParaRPr>
          </a:p>
        </p:txBody>
      </p:sp>
      <p:pic>
        <p:nvPicPr>
          <p:cNvPr id="3075" name="Picture 4"/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tretch>
            <a:fillRect/>
          </a:stretch>
        </p:blipFill>
        <p:spPr>
          <a:xfrm>
            <a:off x="1226820" y="88900"/>
            <a:ext cx="1367790" cy="120205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098" name="Title 4097"/>
          <p:cNvSpPr>
            <a:spLocks noGrp="1"/>
          </p:cNvSpPr>
          <p:nvPr/>
        </p:nvSpPr>
        <p:spPr>
          <a:xfrm>
            <a:off x="-317" y="1385888"/>
            <a:ext cx="4248150" cy="1082675"/>
          </a:xfrm>
          <a:prstGeom prst="rect">
            <a:avLst/>
          </a:prstGeom>
          <a:noFill/>
          <a:ln w="9525">
            <a:noFill/>
          </a:ln>
        </p:spPr>
        <p:txBody>
          <a:bodyPr wrap="square" lIns="91440" tIns="45720" rIns="91440" bIns="45720" anchor="ctr" anchorCtr="0"/>
          <a:lstStyle/>
          <a:p>
            <a:pPr algn="ctr"/>
            <a:r>
              <a:rPr lang="sr-Cyrl-RS" altLang="en-US" sz="2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</a:rPr>
              <a:t>ЈУ ЗАВОД ЗА ЗАПОШЉАВАЊЕ РЕПУБЛИКЕ СРПСКЕ</a:t>
            </a:r>
          </a:p>
        </p:txBody>
      </p:sp>
      <p:pic>
        <p:nvPicPr>
          <p:cNvPr id="3077" name="Picture 410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060" y="91440"/>
            <a:ext cx="1371600" cy="119951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Subtitle 4098"/>
          <p:cNvSpPr>
            <a:spLocks noGrp="1"/>
          </p:cNvSpPr>
          <p:nvPr/>
        </p:nvSpPr>
        <p:spPr>
          <a:xfrm>
            <a:off x="4681855" y="1577340"/>
            <a:ext cx="4249420" cy="69786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t" anchorCtr="0"/>
          <a:lstStyle>
            <a:lvl1pPr marL="0" lvl="0" indent="0" algn="ctr">
              <a:buClrTx/>
              <a:buSzTx/>
              <a:buFontTx/>
              <a:buNone/>
              <a:defRPr/>
            </a:lvl1pPr>
            <a:lvl2pPr marL="457200" lvl="1" indent="0" algn="ctr">
              <a:buClrTx/>
              <a:buSzTx/>
              <a:buFontTx/>
              <a:buNone/>
              <a:defRPr/>
            </a:lvl2pPr>
            <a:lvl3pPr marL="914400" lvl="2" indent="0" algn="ctr">
              <a:buClrTx/>
              <a:buSzTx/>
              <a:buFontTx/>
              <a:buNone/>
              <a:defRPr/>
            </a:lvl3pPr>
            <a:lvl4pPr marL="1371600" lvl="3" indent="0" algn="ctr">
              <a:buClrTx/>
              <a:buSzTx/>
              <a:buFontTx/>
              <a:buNone/>
              <a:defRPr/>
            </a:lvl4pPr>
            <a:lvl5pPr marL="1828800" lvl="4" indent="0" algn="ctr">
              <a:buClrTx/>
              <a:buSzTx/>
              <a:buFontTx/>
              <a:buNone/>
              <a:defRPr/>
            </a:lvl5pPr>
          </a:lstStyle>
          <a:p>
            <a:pPr lvl="0" algn="l" eaLnBrk="1" fontAlgn="auto" hangingPunct="1"/>
            <a:r>
              <a:rPr lang="sr-Cyrl-RS" altLang="en-US" sz="2000" b="1" strike="noStrike" noProof="1">
                <a:solidFill>
                  <a:schemeClr val="accent5">
                    <a:lumMod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ЦЕНТАР ЗА</a:t>
            </a:r>
            <a:r>
              <a:rPr lang="en-US" altLang="sr-Cyrl-RS" sz="2000" b="1" strike="noStrike" noProof="1">
                <a:solidFill>
                  <a:schemeClr val="accent5">
                    <a:lumMod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sr-Cyrl-RS" altLang="en-US" sz="2000" b="1" strike="noStrike" noProof="1">
                <a:solidFill>
                  <a:schemeClr val="accent5">
                    <a:lumMod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ИНФОРМИСАЊЕ, </a:t>
            </a:r>
            <a:endParaRPr lang="sr-Cyrl-RS" altLang="en-US" sz="2000" b="1" strike="noStrike" noProof="1">
              <a:solidFill>
                <a:schemeClr val="accent5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 eaLnBrk="1" fontAlgn="auto" hangingPunct="1"/>
            <a:r>
              <a:rPr lang="sr-Cyrl-RS" altLang="en-US" sz="2000" b="1" strike="noStrike" noProof="1">
                <a:solidFill>
                  <a:schemeClr val="accent5">
                    <a:lumMod val="7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САВЈЕТОВАЊЕ И ОБУКУ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bldLvl="0"/>
      <p:bldP spid="4" grpId="0" bldLvl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>
          <a:xfrm rot="10800000">
            <a:off x="0" y="3940175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2730500" y="4843463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3546475" y="3638550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433513" y="3789363"/>
            <a:ext cx="1035050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730500" y="3013075"/>
            <a:ext cx="484188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4148138" y="4664075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203" name="文本框 42"/>
          <p:cNvSpPr txBox="1"/>
          <p:nvPr/>
        </p:nvSpPr>
        <p:spPr>
          <a:xfrm>
            <a:off x="2071370" y="359410"/>
            <a:ext cx="9286875" cy="84391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BA" altLang="en-US" sz="4000" b="1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КАКО ИЗАБРАТИ ЗАНИМАЊЕ?</a:t>
            </a:r>
            <a:endParaRPr lang="sr-Cyrl-BA" altLang="en-US" sz="40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470400" y="1203325"/>
            <a:ext cx="7590790" cy="54819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R="0" lvl="0" indent="-30607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lang="sr-Cyrl-RS" altLang="en-US" sz="32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cs typeface="Calibri" panose="020F0502020204030204" pitchFamily="34" charset="0"/>
              <a:sym typeface="+mn-ea"/>
            </a:endParaRPr>
          </a:p>
          <a:p>
            <a:pPr marR="0" lvl="0" indent="-30607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lang="sr-Cyrl-RS" altLang="en-US" sz="32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cs typeface="Calibri" panose="020F0502020204030204" pitchFamily="34" charset="0"/>
              <a:sym typeface="+mn-ea"/>
            </a:endParaRPr>
          </a:p>
          <a:p>
            <a:pPr marR="0" lvl="0" indent="-30607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32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Да бисте донијели исправну одлуку важно је да</a:t>
            </a:r>
            <a:r>
              <a:rPr lang="sr-Cyrl-BA" altLang="sr-Cyrl-RS" sz="32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32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не препустите свој</a:t>
            </a:r>
            <a:r>
              <a:rPr lang="sr-Cyrl-BA" altLang="sr-Cyrl-RS" sz="32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32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избор случајности већ да добро размислите о важности</a:t>
            </a:r>
            <a:r>
              <a:rPr lang="sr-Cyrl-BA" altLang="sr-Cyrl-RS" sz="32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32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правилног избора занимања.</a:t>
            </a:r>
            <a:endParaRPr kumimoji="0" lang="sr-Cyrl-RS" altLang="en-US" sz="3200" b="0" i="0" u="none" strike="noStrike" kern="0" cap="none" spc="0" normalizeH="0" baseline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R="0" lvl="0" indent="-30607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lang="sr-Cyrl-RS" altLang="en-US" sz="32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marR="0" lvl="0" indent="-30607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32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Избор занимања је једна од великих животних одлука а прије доношења коначне одлуке треба да истражујете, питате и размишљате о томе.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>
          <a:xfrm rot="10800000">
            <a:off x="0" y="3940175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2730500" y="4843463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3546475" y="3638550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433513" y="3789363"/>
            <a:ext cx="1035050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730500" y="3013075"/>
            <a:ext cx="484188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4148138" y="4664075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203" name="文本框 42"/>
          <p:cNvSpPr txBox="1"/>
          <p:nvPr/>
        </p:nvSpPr>
        <p:spPr>
          <a:xfrm>
            <a:off x="1896110" y="359410"/>
            <a:ext cx="9286875" cy="84391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BA" altLang="en-US" sz="4000" b="1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СВЕ ЈЕ ВАЖНО</a:t>
            </a:r>
            <a:endParaRPr lang="sr-Cyrl-BA" altLang="en-US" sz="40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470400" y="1566545"/>
            <a:ext cx="7590790" cy="4752975"/>
          </a:xfrm>
          <a:prstGeom prst="rect">
            <a:avLst/>
          </a:prstGeom>
          <a:noFill/>
        </p:spPr>
        <p:txBody>
          <a:bodyPr wrap="square" rtlCol="0" anchor="t">
            <a:noAutofit/>
            <a:scene3d>
              <a:camera prst="orthographicFront"/>
              <a:lightRig rig="threePt" dir="t"/>
            </a:scene3d>
          </a:bodyPr>
          <a:lstStyle/>
          <a:p>
            <a:pPr marL="457200" marR="0" lvl="0" indent="-4572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За свако занимање је потребна одговарајућа стручна оспособљеност.</a:t>
            </a:r>
            <a:r>
              <a:rPr lang="sr-Cyrl-BA" altLang="sr-Cyrl-R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За нека занимања оспособљеност се стиче у средњој школи а за нека</a:t>
            </a:r>
            <a:r>
              <a:rPr lang="sr-Cyrl-BA" altLang="sr-Cyrl-R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на факултетима. Ипак</a:t>
            </a:r>
            <a:r>
              <a:rPr lang="sr-Cyrl-BA" altLang="sr-Cyrl-R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прва степеница је средња школа и не може се прескочити.</a:t>
            </a:r>
          </a:p>
          <a:p>
            <a:pPr marL="457200" marR="0" lvl="0" indent="-4572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endParaRPr lang="sr-Cyrl-RS" altLang="en-US" sz="2800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cs typeface="Calibri" panose="020F0502020204030204" pitchFamily="34" charset="0"/>
              <a:sym typeface="+mn-ea"/>
            </a:endParaRPr>
          </a:p>
          <a:p>
            <a:pPr marL="457200" marR="0" lvl="0" indent="-4572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Све оно што сте научили, учите или ћете научити доприноси развоју ваших способности, вјештина и компетенција.</a:t>
            </a:r>
          </a:p>
          <a:p>
            <a:pPr marR="0" lvl="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charset="0"/>
              <a:defRPr/>
            </a:pPr>
            <a:endParaRPr lang="sr-Cyrl-RS" altLang="en-US" sz="28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cs typeface="Calibri" panose="020F0502020204030204" pitchFamily="34" charset="0"/>
              <a:sym typeface="+mn-ea"/>
            </a:endParaRPr>
          </a:p>
          <a:p>
            <a:pPr marL="457200" marR="0" lvl="0" indent="-4572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lang="sr-Cyrl-RS" altLang="en-U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Веома је важно открити своја интересовања јер радити посао који волимо</a:t>
            </a:r>
            <a:r>
              <a:rPr lang="sr-Cyrl-BA" altLang="sr-Cyrl-RS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много утиче на квалитет нашег живота.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>
          <a:xfrm rot="10800000">
            <a:off x="0" y="3940175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2730500" y="4843463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3546475" y="3638550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433513" y="3789363"/>
            <a:ext cx="1035050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730500" y="3013075"/>
            <a:ext cx="484188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4148138" y="4664075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203" name="文本框 42"/>
          <p:cNvSpPr txBox="1"/>
          <p:nvPr/>
        </p:nvSpPr>
        <p:spPr>
          <a:xfrm>
            <a:off x="1896110" y="359410"/>
            <a:ext cx="9286875" cy="84391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BA" altLang="sr-Cyrl-RS" sz="4000" b="1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ВАЖНО ЈЕ ЗНАТИ И:</a:t>
            </a:r>
            <a:r>
              <a:rPr lang="sr-Cyrl-RS" altLang="en-US" sz="4000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/>
                <a:cs typeface="Calibri" panose="020F0502020204030204" pitchFamily="34" charset="0"/>
                <a:sym typeface="+mn-ea"/>
              </a:rPr>
              <a:t/>
            </a:r>
            <a:br>
              <a:rPr lang="sr-Cyrl-RS" altLang="en-US" sz="4000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/>
                <a:cs typeface="Calibri" panose="020F0502020204030204" pitchFamily="34" charset="0"/>
                <a:sym typeface="+mn-ea"/>
              </a:rPr>
            </a:br>
            <a:endParaRPr lang="sr-Cyrl-BA" altLang="en-US" sz="40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470400" y="1600200"/>
            <a:ext cx="7590790" cy="4679315"/>
          </a:xfrm>
          <a:prstGeom prst="rect">
            <a:avLst/>
          </a:prstGeom>
          <a:noFill/>
        </p:spPr>
        <p:txBody>
          <a:bodyPr wrap="square" rtlCol="0" anchor="t">
            <a:noAutofit/>
            <a:scene3d>
              <a:camera prst="orthographicFront"/>
              <a:lightRig rig="threePt" dir="t"/>
            </a:scene3d>
          </a:bodyPr>
          <a:lstStyle/>
          <a:p>
            <a:pPr lvl="0" eaLnBrk="1" hangingPunct="1">
              <a:lnSpc>
                <a:spcPct val="80000"/>
              </a:lnSpc>
              <a:buFont typeface="Wingdings" panose="05000000000000000000" charset="0"/>
              <a:buChar char="ü"/>
            </a:pP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дужину школовања за одређено занимање,</a:t>
            </a:r>
          </a:p>
          <a:p>
            <a:pPr lvl="0" eaLnBrk="1" hangingPunct="1">
              <a:lnSpc>
                <a:spcPct val="80000"/>
              </a:lnSpc>
              <a:buFont typeface="Wingdings" panose="05000000000000000000" charset="0"/>
            </a:pP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endParaRPr lang="sr-Cyrl-RS" altLang="en-US" sz="28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lvl="0" eaLnBrk="1" hangingPunct="1">
              <a:lnSpc>
                <a:spcPct val="80000"/>
              </a:lnSpc>
              <a:buFont typeface="Wingdings" panose="05000000000000000000" charset="0"/>
              <a:buChar char="ü"/>
            </a:pP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услове за упис у одређену школу</a:t>
            </a:r>
            <a:r>
              <a:rPr lang="sr-Cyrl-BA" altLang="sr-Cyrl-R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,</a:t>
            </a:r>
            <a:endParaRPr lang="sr-Cyrl-RS" altLang="en-US" sz="28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cs typeface="Calibri" panose="020F0502020204030204" pitchFamily="34" charset="0"/>
              <a:sym typeface="+mn-ea"/>
            </a:endParaRPr>
          </a:p>
          <a:p>
            <a:pPr lvl="0" eaLnBrk="1" hangingPunct="1">
              <a:lnSpc>
                <a:spcPct val="80000"/>
              </a:lnSpc>
              <a:buFont typeface="Wingdings" panose="05000000000000000000" charset="0"/>
            </a:pPr>
            <a:endParaRPr lang="sr-Cyrl-RS" altLang="en-US" sz="28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lvl="0" eaLnBrk="1" hangingPunct="1">
              <a:lnSpc>
                <a:spcPct val="80000"/>
              </a:lnSpc>
              <a:buFont typeface="Wingdings" panose="05000000000000000000" charset="0"/>
              <a:buChar char="ü"/>
            </a:pP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предуслове за бављење тим занимањем,</a:t>
            </a:r>
          </a:p>
          <a:p>
            <a:pPr lvl="0" eaLnBrk="1" hangingPunct="1">
              <a:lnSpc>
                <a:spcPct val="80000"/>
              </a:lnSpc>
              <a:buFont typeface="Wingdings" panose="05000000000000000000" charset="0"/>
            </a:pPr>
            <a:endParaRPr lang="sr-Cyrl-RS" altLang="en-US" sz="28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lvl="0" eaLnBrk="1" hangingPunct="1">
              <a:lnSpc>
                <a:spcPct val="80000"/>
              </a:lnSpc>
              <a:buFont typeface="Wingdings" panose="05000000000000000000" charset="0"/>
              <a:buChar char="ü"/>
            </a:pP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способности, вјештине и знања који су потр</a:t>
            </a:r>
            <a:r>
              <a:rPr lang="en-U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e</a:t>
            </a: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бни за бављење тим занимањем, </a:t>
            </a:r>
          </a:p>
          <a:p>
            <a:pPr lvl="0" eaLnBrk="1" hangingPunct="1">
              <a:lnSpc>
                <a:spcPct val="80000"/>
              </a:lnSpc>
              <a:buFont typeface="Wingdings" panose="05000000000000000000" charset="0"/>
            </a:pPr>
            <a:endParaRPr lang="sr-Cyrl-RS" altLang="en-US" sz="28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lvl="0" eaLnBrk="1" hangingPunct="1">
              <a:lnSpc>
                <a:spcPct val="80000"/>
              </a:lnSpc>
              <a:buFont typeface="Wingdings" panose="05000000000000000000" charset="0"/>
              <a:buChar char="ü"/>
            </a:pP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опис послова унутар занимања, </a:t>
            </a:r>
          </a:p>
          <a:p>
            <a:pPr lvl="0" eaLnBrk="1" hangingPunct="1">
              <a:lnSpc>
                <a:spcPct val="80000"/>
              </a:lnSpc>
              <a:buFont typeface="Wingdings" panose="05000000000000000000" charset="0"/>
            </a:pPr>
            <a:endParaRPr lang="sr-Cyrl-RS" altLang="en-US" sz="28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lvl="0" eaLnBrk="1" hangingPunct="1">
              <a:lnSpc>
                <a:spcPct val="80000"/>
              </a:lnSpc>
              <a:buFont typeface="Wingdings" panose="05000000000000000000" charset="0"/>
              <a:buChar char="ü"/>
            </a:pPr>
            <a:r>
              <a:rPr lang="sr-Cyrl-RS" altLang="en-US" sz="28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стање на тржишту рада (понуду и потражњу).</a:t>
            </a:r>
            <a:endParaRPr lang="sr-Cyrl-RS" altLang="en-US" sz="2800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cs typeface="Calibri" panose="020F050202020403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/>
          <p:cNvSpPr/>
          <p:nvPr/>
        </p:nvSpPr>
        <p:spPr>
          <a:xfrm>
            <a:off x="1868488" y="4756150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6" name="椭圆 5"/>
          <p:cNvSpPr/>
          <p:nvPr/>
        </p:nvSpPr>
        <p:spPr>
          <a:xfrm>
            <a:off x="2940368" y="4842828"/>
            <a:ext cx="517525" cy="51752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2710180" y="4314825"/>
            <a:ext cx="346075" cy="346075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414973" y="384175"/>
            <a:ext cx="3748088" cy="3748088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1266825" y="4543743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3634105" y="139065"/>
            <a:ext cx="528638" cy="52863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3210243" y="134303"/>
            <a:ext cx="247650" cy="249238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4163060" y="14288"/>
            <a:ext cx="187325" cy="18732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225" name="文本框 15"/>
          <p:cNvSpPr txBox="1"/>
          <p:nvPr/>
        </p:nvSpPr>
        <p:spPr>
          <a:xfrm>
            <a:off x="805815" y="1334135"/>
            <a:ext cx="2966085" cy="209740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noAutofit/>
          </a:bodyPr>
          <a:lstStyle/>
          <a:p>
            <a:pPr algn="ctr"/>
            <a:r>
              <a:rPr lang="sr-Cyrl-BA" altLang="en-US" sz="3600" b="1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ДВА ОСНОВНА ЦИЉА</a:t>
            </a:r>
            <a:endParaRPr lang="sr-Cyrl-BA" altLang="en-US" sz="3600" b="1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530090" y="139065"/>
            <a:ext cx="7540625" cy="671957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L="0" indent="0">
              <a:buNone/>
            </a:pP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На том путу треба да оствариш </a:t>
            </a:r>
            <a:r>
              <a:rPr lang="en-US" sz="2400" b="1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два основна циља</a:t>
            </a: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:</a:t>
            </a:r>
          </a:p>
          <a:p>
            <a:pPr marL="0" indent="0">
              <a:buNone/>
            </a:pPr>
            <a:endParaRPr lang="en-US" sz="240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sz="2400" b="1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да откријеш и упознаш сопствену личност </a:t>
            </a: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– кроз све што волиш да радиш или сазнајеш, ти откриваш себе. Оно о чему</a:t>
            </a:r>
            <a:r>
              <a:rPr lang="sr-Cyrl-BA" alt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сањаш и што мислиш да можеш да постигнеш од велике је важности за твој живот. То си ти, то су твоје потребе,</a:t>
            </a:r>
            <a:r>
              <a:rPr lang="sr-Cyrl-BA" alt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вр</a:t>
            </a:r>
            <a:r>
              <a:rPr lang="sr-Cyrl-BA" alt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иј</a:t>
            </a: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едности, интересовања, способности, таленти.</a:t>
            </a:r>
          </a:p>
          <a:p>
            <a:pPr>
              <a:buFont typeface="Wingdings" panose="05000000000000000000" charset="0"/>
              <a:buChar char="ü"/>
            </a:pPr>
            <a:endParaRPr lang="en-US" sz="240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>
              <a:buFont typeface="Wingdings" panose="05000000000000000000" charset="0"/>
              <a:buChar char="ü"/>
            </a:pPr>
            <a:r>
              <a:rPr lang="en-US" sz="2400" b="1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да откријеш и истражиш св</a:t>
            </a:r>
            <a:r>
              <a:rPr lang="sr-Cyrl-BA" altLang="en-US" sz="2400" b="1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иј</a:t>
            </a:r>
            <a:r>
              <a:rPr lang="en-US" sz="2400" b="1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ет занимања</a:t>
            </a: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– то ће ти помоћи да утврдиш које школе и која професионална каријера</a:t>
            </a:r>
            <a:r>
              <a:rPr lang="sr-Cyrl-BA" alt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би могле да ти одговарају. Притом ћеш открити много тога новог. </a:t>
            </a:r>
            <a:r>
              <a:rPr lang="sr-Cyrl-BA" alt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М</a:t>
            </a: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ожеш да </a:t>
            </a:r>
            <a:r>
              <a:rPr lang="sr-Cyrl-BA" alt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истражиш </a:t>
            </a: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своје</a:t>
            </a:r>
            <a:r>
              <a:rPr lang="sr-Cyrl-BA" alt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способности и </a:t>
            </a:r>
            <a:r>
              <a:rPr lang="sr-Cyrl-BA" alt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знања</a:t>
            </a: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и да их упоредиш са захт</a:t>
            </a:r>
            <a:r>
              <a:rPr lang="sr-Cyrl-BA" alt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ј</a:t>
            </a: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евима жељене школе/жељене области занимања, и та сазнања</a:t>
            </a:r>
            <a:r>
              <a:rPr lang="sr-Cyrl-BA" alt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r>
              <a:rPr lang="en-US" sz="240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искористиш за планирање и одлучивање о будућности.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>
          <a:xfrm rot="10800000">
            <a:off x="0" y="3940175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2730500" y="4843463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3546475" y="3638550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433513" y="3789363"/>
            <a:ext cx="1035050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730500" y="3013075"/>
            <a:ext cx="484188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4148138" y="4664075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203" name="文本框 42"/>
          <p:cNvSpPr txBox="1"/>
          <p:nvPr/>
        </p:nvSpPr>
        <p:spPr>
          <a:xfrm>
            <a:off x="1896110" y="359410"/>
            <a:ext cx="9286875" cy="84391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BA" altLang="sr-Cyrl-RS" sz="32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КАКО ОСТВАРИТИ ОВА ДВА ЦИЉА ?</a:t>
            </a:r>
            <a:endParaRPr lang="en-US" sz="320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4000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/>
                <a:cs typeface="Calibri" panose="020F0502020204030204" pitchFamily="34" charset="0"/>
                <a:sym typeface="+mn-ea"/>
              </a:rPr>
              <a:t/>
            </a:r>
            <a:br>
              <a:rPr lang="sr-Cyrl-RS" altLang="en-US" sz="4000" dirty="0"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/>
                <a:cs typeface="Calibri" panose="020F0502020204030204" pitchFamily="34" charset="0"/>
                <a:sym typeface="+mn-ea"/>
              </a:rPr>
            </a:br>
            <a:endParaRPr lang="sr-Cyrl-BA" altLang="en-US" sz="40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470400" y="1308100"/>
            <a:ext cx="7590790" cy="467931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l" eaLnBrk="1" hangingPunct="1">
              <a:lnSpc>
                <a:spcPct val="90000"/>
              </a:lnSpc>
              <a:buFont typeface="Wingdings" panose="05000000000000000000" charset="0"/>
              <a:buChar char="Ø"/>
            </a:pPr>
            <a:r>
              <a:rPr lang="zh-CN" altLang="en-US" sz="2400" b="1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Професионална оријентација</a:t>
            </a:r>
            <a:r>
              <a:rPr lang="zh-CN" altLang="en-US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 је научно</a:t>
            </a:r>
            <a:r>
              <a:rPr lang="sr-Cyrl-BA" altLang="zh-CN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-</a:t>
            </a:r>
            <a:r>
              <a:rPr lang="zh-CN" altLang="en-US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стручни поступак помоћу којег се појединци усмјеравају у она подручја рада која најбоље одговарају </a:t>
            </a:r>
            <a:r>
              <a:rPr lang="sr-Cyrl-BA" altLang="zh-CN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r>
              <a:rPr lang="zh-CN" altLang="en-US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њиховим психофизичким способностима, особинама личности и друштвеним потребама у којима имају највише изгледа да успију</a:t>
            </a:r>
            <a:r>
              <a:rPr lang="sr-Cyrl-BA" altLang="zh-CN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- ПРОЦЈЕНУ ВРШИ ПСИХОЛОГ.</a:t>
            </a:r>
            <a:endParaRPr lang="zh-CN" altLang="en-US" sz="2400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algn="l" eaLnBrk="1" hangingPunct="1">
              <a:lnSpc>
                <a:spcPct val="90000"/>
              </a:lnSpc>
              <a:buFont typeface="Wingdings" panose="05000000000000000000" charset="0"/>
              <a:buChar char="Ø"/>
            </a:pPr>
            <a:endParaRPr lang="zh-CN" altLang="en-US" sz="2400" b="1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BA" altLang="zh-CN" sz="2400" b="1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Каријерним</a:t>
            </a:r>
            <a:r>
              <a:rPr lang="zh-CN" altLang="en-US" sz="2400" b="1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информисањем</a:t>
            </a:r>
            <a:r>
              <a:rPr lang="zh-CN" altLang="en-US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се пружају </a:t>
            </a:r>
            <a:r>
              <a:rPr lang="sr-Cyrl-RS" altLang="en-US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                                                       </a:t>
            </a:r>
            <a:r>
              <a:rPr lang="zh-CN" altLang="en-US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информације о различитим облицима формалног и неформалног образовања, запошљавања</a:t>
            </a:r>
            <a:r>
              <a:rPr lang="sr-Cyrl-BA" altLang="zh-CN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, као и</a:t>
            </a:r>
            <a:r>
              <a:rPr lang="sr-Cyrl-RS" altLang="en-US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r>
              <a:rPr lang="zh-CN" altLang="en-US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информације о понудама средњих школа, факултета, описа занимања, </a:t>
            </a:r>
            <a:r>
              <a:rPr lang="sr-Cyrl-BA" altLang="zh-CN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стања на тржишту рада (дефицитарна и суфицитарна занимања)</a:t>
            </a:r>
            <a:r>
              <a:rPr lang="zh-CN" altLang="en-US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и сл.</a:t>
            </a:r>
            <a:r>
              <a:rPr lang="sr-Cyrl-BA" altLang="zh-CN" sz="2400" dirty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 </a:t>
            </a:r>
            <a:endParaRPr lang="sr-Cyrl-BA" altLang="zh-CN" sz="2400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cs typeface="Calibri" panose="020F050202020403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任意多边形 5"/>
          <p:cNvSpPr/>
          <p:nvPr/>
        </p:nvSpPr>
        <p:spPr>
          <a:xfrm rot="10800000">
            <a:off x="0" y="3940175"/>
            <a:ext cx="2582863" cy="2917825"/>
          </a:xfrm>
          <a:custGeom>
            <a:avLst/>
            <a:gdLst>
              <a:gd name="connsiteX0" fmla="*/ 464944 w 2582970"/>
              <a:gd name="connsiteY0" fmla="*/ 0 h 2918147"/>
              <a:gd name="connsiteX1" fmla="*/ 2582970 w 2582970"/>
              <a:gd name="connsiteY1" fmla="*/ 0 h 2918147"/>
              <a:gd name="connsiteX2" fmla="*/ 2582970 w 2582970"/>
              <a:gd name="connsiteY2" fmla="*/ 2698179 h 2918147"/>
              <a:gd name="connsiteX3" fmla="*/ 2566138 w 2582970"/>
              <a:gd name="connsiteY3" fmla="*/ 2708404 h 2918147"/>
              <a:gd name="connsiteX4" fmla="*/ 1737800 w 2582970"/>
              <a:gd name="connsiteY4" fmla="*/ 2918147 h 2918147"/>
              <a:gd name="connsiteX5" fmla="*/ 0 w 2582970"/>
              <a:gd name="connsiteY5" fmla="*/ 1180347 h 2918147"/>
              <a:gd name="connsiteX6" fmla="*/ 396829 w 2582970"/>
              <a:gd name="connsiteY6" fmla="*/ 74945 h 2918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82970" h="2918147">
                <a:moveTo>
                  <a:pt x="464944" y="0"/>
                </a:moveTo>
                <a:lnTo>
                  <a:pt x="2582970" y="0"/>
                </a:lnTo>
                <a:lnTo>
                  <a:pt x="2582970" y="2698179"/>
                </a:lnTo>
                <a:lnTo>
                  <a:pt x="2566138" y="2708404"/>
                </a:lnTo>
                <a:cubicBezTo>
                  <a:pt x="2319904" y="2842167"/>
                  <a:pt x="2037725" y="2918147"/>
                  <a:pt x="1737800" y="2918147"/>
                </a:cubicBezTo>
                <a:cubicBezTo>
                  <a:pt x="778040" y="2918147"/>
                  <a:pt x="0" y="2140107"/>
                  <a:pt x="0" y="1180347"/>
                </a:cubicBezTo>
                <a:cubicBezTo>
                  <a:pt x="0" y="760452"/>
                  <a:pt x="148922" y="375339"/>
                  <a:pt x="396829" y="74945"/>
                </a:cubicBezTo>
                <a:close/>
              </a:path>
            </a:pathLst>
          </a:cu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2730500" y="4843463"/>
            <a:ext cx="841375" cy="841375"/>
          </a:xfrm>
          <a:prstGeom prst="ellipse">
            <a:avLst/>
          </a:prstGeom>
          <a:solidFill>
            <a:srgbClr val="6A3C7C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3546475" y="3638550"/>
            <a:ext cx="601663" cy="603250"/>
          </a:xfrm>
          <a:prstGeom prst="ellipse">
            <a:avLst/>
          </a:prstGeom>
          <a:solidFill>
            <a:srgbClr val="02B3C5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椭圆 10"/>
          <p:cNvSpPr/>
          <p:nvPr/>
        </p:nvSpPr>
        <p:spPr>
          <a:xfrm>
            <a:off x="1433513" y="3789363"/>
            <a:ext cx="1035050" cy="1035050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2730500" y="3013075"/>
            <a:ext cx="484188" cy="484188"/>
          </a:xfrm>
          <a:prstGeom prst="ellipse">
            <a:avLst/>
          </a:prstGeom>
          <a:solidFill>
            <a:srgbClr val="F07474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4148138" y="4664075"/>
            <a:ext cx="322263" cy="320675"/>
          </a:xfrm>
          <a:prstGeom prst="ellipse">
            <a:avLst/>
          </a:prstGeom>
          <a:solidFill>
            <a:srgbClr val="FFBF53"/>
          </a:solidFill>
          <a:ln w="28575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sp>
        <p:nvSpPr>
          <p:cNvPr id="8203" name="文本框 42"/>
          <p:cNvSpPr txBox="1"/>
          <p:nvPr/>
        </p:nvSpPr>
        <p:spPr>
          <a:xfrm>
            <a:off x="2071370" y="359410"/>
            <a:ext cx="9286875" cy="84391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noAutofit/>
          </a:bodyPr>
          <a:lstStyle/>
          <a:p>
            <a:pPr marR="0" lvl="0" indent="-3429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RS" altLang="en-US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ПИТАЈ</a:t>
            </a:r>
            <a:r>
              <a:rPr lang="sr-Latn-BA" altLang="en-US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, </a:t>
            </a:r>
            <a:r>
              <a:rPr lang="sr-Cyrl-RS" altLang="en-US" sz="4000" b="1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ИСТРАЖИ, РАЗМИСЛИ И ОДЛУЧИ</a:t>
            </a:r>
            <a:endParaRPr lang="sr-Cyrl-RS" altLang="en-US" sz="4000" b="1" kern="0" noProof="0" dirty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ea typeface="SimSun" panose="02010600030101010101" pitchFamily="2" charset="-122"/>
              <a:cs typeface="Calibri" panose="020F0502020204030204" pitchFamily="3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4470400" y="1203325"/>
            <a:ext cx="7590790" cy="54819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marR="0" lvl="0" indent="-30607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lang="sr-Cyrl-BA" sz="28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cs typeface="Calibri" panose="020F0502020204030204" pitchFamily="34" charset="0"/>
              <a:sym typeface="+mn-ea"/>
            </a:endParaRPr>
          </a:p>
          <a:p>
            <a:pPr marR="0" lvl="0" indent="-30607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BA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Н</a:t>
            </a:r>
            <a:r>
              <a:rPr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ајважније је на вријеме прикупити одређене </a:t>
            </a:r>
          </a:p>
          <a:p>
            <a:pPr marR="0" lvl="0" indent="-30607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информације како би могли донијети исправну одлуку</a:t>
            </a:r>
            <a:r>
              <a:rPr lang="sr-Cyrl-BA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о избору каријерног пута</a:t>
            </a:r>
            <a:r>
              <a:rPr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.</a:t>
            </a:r>
          </a:p>
          <a:p>
            <a:pPr marR="0" lvl="0" indent="-30607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sz="2800" kern="0" noProof="0" smtClean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uLnTx/>
              <a:uFillTx/>
              <a:cs typeface="Calibri" panose="020F0502020204030204" pitchFamily="34" charset="0"/>
              <a:sym typeface="+mn-ea"/>
            </a:endParaRPr>
          </a:p>
          <a:p>
            <a:pPr marR="0" lvl="0" indent="-30607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sr-Cyrl-BA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И</a:t>
            </a:r>
            <a:r>
              <a:rPr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звори информисања су различити, а то могу бити:</a:t>
            </a:r>
          </a:p>
          <a:p>
            <a:pPr marL="151130" marR="0" lvl="0" indent="-4572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чланови породице,</a:t>
            </a:r>
          </a:p>
          <a:p>
            <a:pPr marL="151130" marR="0" lvl="0" indent="-4572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наставници,</a:t>
            </a:r>
          </a:p>
          <a:p>
            <a:pPr marL="151130" marR="0" lvl="0" indent="-4572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другови, пријатељи, познаниници,</a:t>
            </a:r>
          </a:p>
          <a:p>
            <a:pPr marL="151130" marR="0" lvl="0" indent="-4572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школски психолог или педагог,</a:t>
            </a:r>
          </a:p>
          <a:p>
            <a:pPr marL="151130" marR="0" lvl="0" indent="-4572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lang="sr-Cyrl-BA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З</a:t>
            </a:r>
            <a:r>
              <a:rPr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авод за запошљавање (цисо, клуб за тражење посла),</a:t>
            </a:r>
          </a:p>
          <a:p>
            <a:pPr marL="151130" marR="0" lvl="0" indent="-457200" algn="l" defTabSz="914400" rtl="0">
              <a:lnSpc>
                <a:spcPct val="8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Wingdings" panose="05000000000000000000" charset="0"/>
              <a:buChar char="ü"/>
              <a:defRPr/>
            </a:pPr>
            <a:r>
              <a:rPr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електронски медији, интернет,</a:t>
            </a:r>
            <a:r>
              <a:rPr lang="sr-Cyrl-BA"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 </a:t>
            </a:r>
            <a:r>
              <a:rPr sz="2800" kern="0" noProof="0" smtClean="0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uLnTx/>
                <a:uFillTx/>
                <a:cs typeface="Calibri" panose="020F0502020204030204" pitchFamily="34" charset="0"/>
                <a:sym typeface="+mn-ea"/>
              </a:rPr>
              <a:t>брошуре и књиге.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文本框 5"/>
          <p:cNvSpPr txBox="1"/>
          <p:nvPr/>
        </p:nvSpPr>
        <p:spPr>
          <a:xfrm>
            <a:off x="599440" y="295275"/>
            <a:ext cx="10609580" cy="95313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sr-Cyrl-BA" altLang="en-US" sz="2800" b="1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ПРИЈЕ ДОНОШЕЊА ОДЛУКЕ О ИЗБОРУ ЗАНИМАЊА</a:t>
            </a:r>
          </a:p>
          <a:p>
            <a:r>
              <a:rPr lang="sr-Cyrl-BA" altLang="en-US" sz="2800" b="1">
                <a:solidFill>
                  <a:srgbClr val="02B3C5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cs typeface="Calibri" panose="020F0502020204030204" pitchFamily="34" charset="0"/>
                <a:sym typeface="+mn-ea"/>
              </a:rPr>
              <a:t>ТРЕБА РАЗМИСЛИТИ И О:</a:t>
            </a:r>
            <a:endParaRPr lang="sr-Cyrl-BA" altLang="en-US" sz="2800" b="1" dirty="0">
              <a:solidFill>
                <a:srgbClr val="02B3C5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ea typeface="Calibri" panose="020F0502020204030204" pitchFamily="34" charset="0"/>
              <a:cs typeface="Calibri" panose="020F0502020204030204" pitchFamily="34" charset="0"/>
              <a:sym typeface="+mn-ea"/>
            </a:endParaRPr>
          </a:p>
        </p:txBody>
      </p:sp>
      <p:sp>
        <p:nvSpPr>
          <p:cNvPr id="31" name="Freeform 8"/>
          <p:cNvSpPr/>
          <p:nvPr/>
        </p:nvSpPr>
        <p:spPr bwMode="gray">
          <a:xfrm rot="328192">
            <a:off x="3738563" y="2967038"/>
            <a:ext cx="461963" cy="452438"/>
          </a:xfrm>
          <a:custGeom>
            <a:avLst/>
            <a:gdLst>
              <a:gd name="T0" fmla="*/ 0 w 463"/>
              <a:gd name="T1" fmla="*/ 2147483647 h 451"/>
              <a:gd name="T2" fmla="*/ 2147483647 w 463"/>
              <a:gd name="T3" fmla="*/ 2147483647 h 451"/>
              <a:gd name="T4" fmla="*/ 2147483647 w 463"/>
              <a:gd name="T5" fmla="*/ 2147483647 h 451"/>
              <a:gd name="T6" fmla="*/ 2147483647 w 463"/>
              <a:gd name="T7" fmla="*/ 0 h 451"/>
              <a:gd name="T8" fmla="*/ 0 w 463"/>
              <a:gd name="T9" fmla="*/ 2147483647 h 45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63"/>
              <a:gd name="T16" fmla="*/ 0 h 451"/>
              <a:gd name="T17" fmla="*/ 463 w 463"/>
              <a:gd name="T18" fmla="*/ 451 h 45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63" h="451">
                <a:moveTo>
                  <a:pt x="0" y="123"/>
                </a:moveTo>
                <a:lnTo>
                  <a:pt x="121" y="451"/>
                </a:lnTo>
                <a:lnTo>
                  <a:pt x="463" y="338"/>
                </a:lnTo>
                <a:lnTo>
                  <a:pt x="340" y="0"/>
                </a:lnTo>
                <a:lnTo>
                  <a:pt x="0" y="123"/>
                </a:lnTo>
                <a:close/>
              </a:path>
            </a:pathLst>
          </a:custGeom>
          <a:solidFill>
            <a:srgbClr val="FFBF53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32" name="Freeform 3"/>
          <p:cNvSpPr/>
          <p:nvPr/>
        </p:nvSpPr>
        <p:spPr bwMode="gray">
          <a:xfrm rot="328192">
            <a:off x="3093720" y="1406843"/>
            <a:ext cx="1370013" cy="1508125"/>
          </a:xfrm>
          <a:custGeom>
            <a:avLst/>
            <a:gdLst>
              <a:gd name="T0" fmla="*/ 2147483647 w 580"/>
              <a:gd name="T1" fmla="*/ 2147483647 h 638"/>
              <a:gd name="T2" fmla="*/ 2147483647 w 580"/>
              <a:gd name="T3" fmla="*/ 2147483647 h 638"/>
              <a:gd name="T4" fmla="*/ 2147483647 w 580"/>
              <a:gd name="T5" fmla="*/ 2147483647 h 638"/>
              <a:gd name="T6" fmla="*/ 2147483647 w 580"/>
              <a:gd name="T7" fmla="*/ 2147483647 h 638"/>
              <a:gd name="T8" fmla="*/ 2147483647 w 580"/>
              <a:gd name="T9" fmla="*/ 2147483647 h 638"/>
              <a:gd name="T10" fmla="*/ 2147483647 w 580"/>
              <a:gd name="T11" fmla="*/ 2147483647 h 638"/>
              <a:gd name="T12" fmla="*/ 2147483647 w 580"/>
              <a:gd name="T13" fmla="*/ 2147483647 h 638"/>
              <a:gd name="T14" fmla="*/ 2147483647 w 580"/>
              <a:gd name="T15" fmla="*/ 2147483647 h 638"/>
              <a:gd name="T16" fmla="*/ 2147483647 w 580"/>
              <a:gd name="T17" fmla="*/ 2147483647 h 638"/>
              <a:gd name="T18" fmla="*/ 2147483647 w 580"/>
              <a:gd name="T19" fmla="*/ 2147483647 h 638"/>
              <a:gd name="T20" fmla="*/ 2147483647 w 580"/>
              <a:gd name="T21" fmla="*/ 2147483647 h 63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80"/>
              <a:gd name="T34" fmla="*/ 0 h 638"/>
              <a:gd name="T35" fmla="*/ 580 w 580"/>
              <a:gd name="T36" fmla="*/ 638 h 63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80" h="638">
                <a:moveTo>
                  <a:pt x="35" y="421"/>
                </a:moveTo>
                <a:cubicBezTo>
                  <a:pt x="175" y="365"/>
                  <a:pt x="175" y="365"/>
                  <a:pt x="175" y="365"/>
                </a:cubicBezTo>
                <a:cubicBezTo>
                  <a:pt x="175" y="365"/>
                  <a:pt x="128" y="237"/>
                  <a:pt x="252" y="214"/>
                </a:cubicBezTo>
                <a:cubicBezTo>
                  <a:pt x="376" y="192"/>
                  <a:pt x="386" y="297"/>
                  <a:pt x="378" y="344"/>
                </a:cubicBezTo>
                <a:cubicBezTo>
                  <a:pt x="370" y="390"/>
                  <a:pt x="242" y="488"/>
                  <a:pt x="320" y="638"/>
                </a:cubicBezTo>
                <a:cubicBezTo>
                  <a:pt x="451" y="590"/>
                  <a:pt x="451" y="590"/>
                  <a:pt x="451" y="590"/>
                </a:cubicBezTo>
                <a:cubicBezTo>
                  <a:pt x="451" y="590"/>
                  <a:pt x="411" y="521"/>
                  <a:pt x="476" y="442"/>
                </a:cubicBezTo>
                <a:cubicBezTo>
                  <a:pt x="542" y="364"/>
                  <a:pt x="580" y="224"/>
                  <a:pt x="463" y="126"/>
                </a:cubicBezTo>
                <a:cubicBezTo>
                  <a:pt x="463" y="126"/>
                  <a:pt x="320" y="0"/>
                  <a:pt x="107" y="144"/>
                </a:cubicBezTo>
                <a:cubicBezTo>
                  <a:pt x="107" y="144"/>
                  <a:pt x="72" y="161"/>
                  <a:pt x="43" y="212"/>
                </a:cubicBezTo>
                <a:cubicBezTo>
                  <a:pt x="14" y="262"/>
                  <a:pt x="0" y="341"/>
                  <a:pt x="35" y="421"/>
                </a:cubicBezTo>
                <a:close/>
              </a:path>
            </a:pathLst>
          </a:custGeom>
          <a:solidFill>
            <a:srgbClr val="FFBF53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599440" y="3522345"/>
            <a:ext cx="5579745" cy="1277620"/>
          </a:xfrm>
          <a:prstGeom prst="rect">
            <a:avLst/>
          </a:prstGeom>
          <a:solidFill>
            <a:srgbClr val="FFBF53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sr-Cyrl-BA" altLang="en-US" sz="2400" b="1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Гдје се видиш у будућности (шта желиш постати)? Шта можеш (способности - интелектуалне, физичке)?</a:t>
            </a:r>
            <a:endParaRPr kumimoji="0" lang="sr-Cyrl-BA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+mn-ea"/>
            </a:endParaRPr>
          </a:p>
        </p:txBody>
      </p:sp>
      <p:sp>
        <p:nvSpPr>
          <p:cNvPr id="34" name="Freeform 8"/>
          <p:cNvSpPr/>
          <p:nvPr/>
        </p:nvSpPr>
        <p:spPr bwMode="gray">
          <a:xfrm rot="1448142">
            <a:off x="5798185" y="3165475"/>
            <a:ext cx="669290" cy="527050"/>
          </a:xfrm>
          <a:custGeom>
            <a:avLst/>
            <a:gdLst>
              <a:gd name="T0" fmla="*/ 0 w 463"/>
              <a:gd name="T1" fmla="*/ 2147483647 h 451"/>
              <a:gd name="T2" fmla="*/ 2147483647 w 463"/>
              <a:gd name="T3" fmla="*/ 2147483647 h 451"/>
              <a:gd name="T4" fmla="*/ 2147483647 w 463"/>
              <a:gd name="T5" fmla="*/ 2147483647 h 451"/>
              <a:gd name="T6" fmla="*/ 2147483647 w 463"/>
              <a:gd name="T7" fmla="*/ 0 h 451"/>
              <a:gd name="T8" fmla="*/ 0 w 463"/>
              <a:gd name="T9" fmla="*/ 2147483647 h 45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63"/>
              <a:gd name="T16" fmla="*/ 0 h 451"/>
              <a:gd name="T17" fmla="*/ 463 w 463"/>
              <a:gd name="T18" fmla="*/ 451 h 45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63" h="451">
                <a:moveTo>
                  <a:pt x="0" y="123"/>
                </a:moveTo>
                <a:lnTo>
                  <a:pt x="121" y="451"/>
                </a:lnTo>
                <a:lnTo>
                  <a:pt x="463" y="338"/>
                </a:lnTo>
                <a:lnTo>
                  <a:pt x="340" y="0"/>
                </a:lnTo>
                <a:lnTo>
                  <a:pt x="0" y="123"/>
                </a:lnTo>
                <a:close/>
              </a:path>
            </a:pathLst>
          </a:custGeom>
          <a:solidFill>
            <a:srgbClr val="F07474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35" name="Freeform 3"/>
          <p:cNvSpPr/>
          <p:nvPr/>
        </p:nvSpPr>
        <p:spPr bwMode="gray">
          <a:xfrm rot="1448142">
            <a:off x="5082223" y="652463"/>
            <a:ext cx="2282825" cy="2513013"/>
          </a:xfrm>
          <a:custGeom>
            <a:avLst/>
            <a:gdLst>
              <a:gd name="T0" fmla="*/ 2147483647 w 580"/>
              <a:gd name="T1" fmla="*/ 2147483647 h 638"/>
              <a:gd name="T2" fmla="*/ 2147483647 w 580"/>
              <a:gd name="T3" fmla="*/ 2147483647 h 638"/>
              <a:gd name="T4" fmla="*/ 2147483647 w 580"/>
              <a:gd name="T5" fmla="*/ 2147483647 h 638"/>
              <a:gd name="T6" fmla="*/ 2147483647 w 580"/>
              <a:gd name="T7" fmla="*/ 2147483647 h 638"/>
              <a:gd name="T8" fmla="*/ 2147483647 w 580"/>
              <a:gd name="T9" fmla="*/ 2147483647 h 638"/>
              <a:gd name="T10" fmla="*/ 2147483647 w 580"/>
              <a:gd name="T11" fmla="*/ 2147483647 h 638"/>
              <a:gd name="T12" fmla="*/ 2147483647 w 580"/>
              <a:gd name="T13" fmla="*/ 2147483647 h 638"/>
              <a:gd name="T14" fmla="*/ 2147483647 w 580"/>
              <a:gd name="T15" fmla="*/ 2147483647 h 638"/>
              <a:gd name="T16" fmla="*/ 2147483647 w 580"/>
              <a:gd name="T17" fmla="*/ 2147483647 h 638"/>
              <a:gd name="T18" fmla="*/ 2147483647 w 580"/>
              <a:gd name="T19" fmla="*/ 2147483647 h 638"/>
              <a:gd name="T20" fmla="*/ 2147483647 w 580"/>
              <a:gd name="T21" fmla="*/ 2147483647 h 63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80"/>
              <a:gd name="T34" fmla="*/ 0 h 638"/>
              <a:gd name="T35" fmla="*/ 580 w 580"/>
              <a:gd name="T36" fmla="*/ 638 h 63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80" h="638">
                <a:moveTo>
                  <a:pt x="35" y="421"/>
                </a:moveTo>
                <a:cubicBezTo>
                  <a:pt x="175" y="365"/>
                  <a:pt x="175" y="365"/>
                  <a:pt x="175" y="365"/>
                </a:cubicBezTo>
                <a:cubicBezTo>
                  <a:pt x="175" y="365"/>
                  <a:pt x="128" y="237"/>
                  <a:pt x="252" y="214"/>
                </a:cubicBezTo>
                <a:cubicBezTo>
                  <a:pt x="376" y="192"/>
                  <a:pt x="386" y="297"/>
                  <a:pt x="378" y="344"/>
                </a:cubicBezTo>
                <a:cubicBezTo>
                  <a:pt x="370" y="390"/>
                  <a:pt x="242" y="488"/>
                  <a:pt x="320" y="638"/>
                </a:cubicBezTo>
                <a:cubicBezTo>
                  <a:pt x="451" y="590"/>
                  <a:pt x="451" y="590"/>
                  <a:pt x="451" y="590"/>
                </a:cubicBezTo>
                <a:cubicBezTo>
                  <a:pt x="451" y="590"/>
                  <a:pt x="411" y="521"/>
                  <a:pt x="476" y="442"/>
                </a:cubicBezTo>
                <a:cubicBezTo>
                  <a:pt x="542" y="364"/>
                  <a:pt x="580" y="224"/>
                  <a:pt x="463" y="126"/>
                </a:cubicBezTo>
                <a:cubicBezTo>
                  <a:pt x="463" y="126"/>
                  <a:pt x="320" y="0"/>
                  <a:pt x="107" y="144"/>
                </a:cubicBezTo>
                <a:cubicBezTo>
                  <a:pt x="107" y="144"/>
                  <a:pt x="72" y="161"/>
                  <a:pt x="43" y="212"/>
                </a:cubicBezTo>
                <a:cubicBezTo>
                  <a:pt x="14" y="262"/>
                  <a:pt x="0" y="341"/>
                  <a:pt x="35" y="421"/>
                </a:cubicBezTo>
                <a:close/>
              </a:path>
            </a:pathLst>
          </a:custGeom>
          <a:solidFill>
            <a:srgbClr val="F07474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1985645" y="5218430"/>
            <a:ext cx="7760335" cy="1484630"/>
          </a:xfrm>
          <a:prstGeom prst="rect">
            <a:avLst/>
          </a:prstGeom>
          <a:solidFill>
            <a:srgbClr val="F07474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sr-Cyrl-BA" altLang="en-US" sz="2400" b="1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Шта знаш (знања, вјештине, хобији)?</a:t>
            </a:r>
            <a:endParaRPr lang="sr-Cyrl-BA" altLang="en-US" sz="2400" b="1">
              <a:solidFill>
                <a:schemeClr val="accent4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sr-Cyrl-BA" altLang="en-US" sz="2400" b="1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Какве су ти особине, ставови, темперамент, карактер? Које су карактеристике појединих занимања (шта се ту ради, у каквим условима...)?</a:t>
            </a:r>
            <a:endParaRPr kumimoji="0" lang="sr-Cyrl-BA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60000"/>
                  <a:lumOff val="4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+mn-ea"/>
            </a:endParaRPr>
          </a:p>
        </p:txBody>
      </p:sp>
      <p:sp>
        <p:nvSpPr>
          <p:cNvPr id="37" name="Freeform 8"/>
          <p:cNvSpPr/>
          <p:nvPr/>
        </p:nvSpPr>
        <p:spPr bwMode="gray">
          <a:xfrm rot="1960988">
            <a:off x="8311515" y="2754948"/>
            <a:ext cx="461963" cy="450850"/>
          </a:xfrm>
          <a:custGeom>
            <a:avLst/>
            <a:gdLst>
              <a:gd name="T0" fmla="*/ 0 w 463"/>
              <a:gd name="T1" fmla="*/ 2147483647 h 451"/>
              <a:gd name="T2" fmla="*/ 2147483647 w 463"/>
              <a:gd name="T3" fmla="*/ 2147483647 h 451"/>
              <a:gd name="T4" fmla="*/ 2147483647 w 463"/>
              <a:gd name="T5" fmla="*/ 2147483647 h 451"/>
              <a:gd name="T6" fmla="*/ 2147483647 w 463"/>
              <a:gd name="T7" fmla="*/ 0 h 451"/>
              <a:gd name="T8" fmla="*/ 0 w 463"/>
              <a:gd name="T9" fmla="*/ 2147483647 h 45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63"/>
              <a:gd name="T16" fmla="*/ 0 h 451"/>
              <a:gd name="T17" fmla="*/ 463 w 463"/>
              <a:gd name="T18" fmla="*/ 451 h 45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63" h="451">
                <a:moveTo>
                  <a:pt x="0" y="123"/>
                </a:moveTo>
                <a:lnTo>
                  <a:pt x="121" y="451"/>
                </a:lnTo>
                <a:lnTo>
                  <a:pt x="463" y="338"/>
                </a:lnTo>
                <a:lnTo>
                  <a:pt x="340" y="0"/>
                </a:lnTo>
                <a:lnTo>
                  <a:pt x="0" y="123"/>
                </a:lnTo>
                <a:close/>
              </a:path>
            </a:pathLst>
          </a:custGeom>
          <a:solidFill>
            <a:srgbClr val="02B3C5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38" name="Freeform 3"/>
          <p:cNvSpPr/>
          <p:nvPr/>
        </p:nvSpPr>
        <p:spPr bwMode="gray">
          <a:xfrm rot="1960988">
            <a:off x="8077200" y="1218565"/>
            <a:ext cx="1370013" cy="1508125"/>
          </a:xfrm>
          <a:custGeom>
            <a:avLst/>
            <a:gdLst>
              <a:gd name="T0" fmla="*/ 2147483647 w 580"/>
              <a:gd name="T1" fmla="*/ 2147483647 h 638"/>
              <a:gd name="T2" fmla="*/ 2147483647 w 580"/>
              <a:gd name="T3" fmla="*/ 2147483647 h 638"/>
              <a:gd name="T4" fmla="*/ 2147483647 w 580"/>
              <a:gd name="T5" fmla="*/ 2147483647 h 638"/>
              <a:gd name="T6" fmla="*/ 2147483647 w 580"/>
              <a:gd name="T7" fmla="*/ 2147483647 h 638"/>
              <a:gd name="T8" fmla="*/ 2147483647 w 580"/>
              <a:gd name="T9" fmla="*/ 2147483647 h 638"/>
              <a:gd name="T10" fmla="*/ 2147483647 w 580"/>
              <a:gd name="T11" fmla="*/ 2147483647 h 638"/>
              <a:gd name="T12" fmla="*/ 2147483647 w 580"/>
              <a:gd name="T13" fmla="*/ 2147483647 h 638"/>
              <a:gd name="T14" fmla="*/ 2147483647 w 580"/>
              <a:gd name="T15" fmla="*/ 2147483647 h 638"/>
              <a:gd name="T16" fmla="*/ 2147483647 w 580"/>
              <a:gd name="T17" fmla="*/ 2147483647 h 638"/>
              <a:gd name="T18" fmla="*/ 2147483647 w 580"/>
              <a:gd name="T19" fmla="*/ 2147483647 h 638"/>
              <a:gd name="T20" fmla="*/ 2147483647 w 580"/>
              <a:gd name="T21" fmla="*/ 2147483647 h 63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80"/>
              <a:gd name="T34" fmla="*/ 0 h 638"/>
              <a:gd name="T35" fmla="*/ 580 w 580"/>
              <a:gd name="T36" fmla="*/ 638 h 638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80" h="638">
                <a:moveTo>
                  <a:pt x="35" y="421"/>
                </a:moveTo>
                <a:cubicBezTo>
                  <a:pt x="175" y="365"/>
                  <a:pt x="175" y="365"/>
                  <a:pt x="175" y="365"/>
                </a:cubicBezTo>
                <a:cubicBezTo>
                  <a:pt x="175" y="365"/>
                  <a:pt x="128" y="237"/>
                  <a:pt x="252" y="214"/>
                </a:cubicBezTo>
                <a:cubicBezTo>
                  <a:pt x="376" y="192"/>
                  <a:pt x="386" y="297"/>
                  <a:pt x="378" y="344"/>
                </a:cubicBezTo>
                <a:cubicBezTo>
                  <a:pt x="370" y="390"/>
                  <a:pt x="242" y="488"/>
                  <a:pt x="320" y="638"/>
                </a:cubicBezTo>
                <a:cubicBezTo>
                  <a:pt x="451" y="590"/>
                  <a:pt x="451" y="590"/>
                  <a:pt x="451" y="590"/>
                </a:cubicBezTo>
                <a:cubicBezTo>
                  <a:pt x="451" y="590"/>
                  <a:pt x="411" y="521"/>
                  <a:pt x="476" y="442"/>
                </a:cubicBezTo>
                <a:cubicBezTo>
                  <a:pt x="542" y="364"/>
                  <a:pt x="580" y="224"/>
                  <a:pt x="463" y="126"/>
                </a:cubicBezTo>
                <a:cubicBezTo>
                  <a:pt x="463" y="126"/>
                  <a:pt x="320" y="0"/>
                  <a:pt x="107" y="144"/>
                </a:cubicBezTo>
                <a:cubicBezTo>
                  <a:pt x="107" y="144"/>
                  <a:pt x="72" y="161"/>
                  <a:pt x="43" y="212"/>
                </a:cubicBezTo>
                <a:cubicBezTo>
                  <a:pt x="14" y="262"/>
                  <a:pt x="0" y="341"/>
                  <a:pt x="35" y="421"/>
                </a:cubicBezTo>
                <a:close/>
              </a:path>
            </a:pathLst>
          </a:custGeom>
          <a:solidFill>
            <a:srgbClr val="02B3C5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19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6545580" y="3295015"/>
            <a:ext cx="5436870" cy="1812290"/>
          </a:xfrm>
          <a:prstGeom prst="rect">
            <a:avLst/>
          </a:prstGeom>
          <a:solidFill>
            <a:srgbClr val="02B3C5"/>
          </a:solidFill>
          <a:ln w="12700">
            <a:solidFill>
              <a:schemeClr val="bg1"/>
            </a:solidFill>
          </a:ln>
          <a:effectLst>
            <a:outerShdw blurRad="152400" dist="63500" dir="8100000" algn="tr" rotWithShape="0">
              <a:prstClr val="black">
                <a:alpha val="26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sr-Cyrl-BA" altLang="en-US" sz="2400" b="1">
                <a:solidFill>
                  <a:schemeClr val="accent4">
                    <a:lumMod val="60000"/>
                    <a:lumOff val="4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Које школе постоје (гдје се налазе, како се уписати)? Гдје могу радити са тим занимањем (какво је стање на тржишту рада сада а какве су прогнозе за наредне године)?</a:t>
            </a:r>
            <a:endParaRPr kumimoji="0" lang="sr-Cyrl-BA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60000"/>
                  <a:lumOff val="4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2056</Words>
  <Application>Microsoft Office PowerPoint</Application>
  <PresentationFormat>Widescreen</PresentationFormat>
  <Paragraphs>510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Microsoft YaHei</vt:lpstr>
      <vt:lpstr>宋体</vt:lpstr>
      <vt:lpstr>宋体</vt:lpstr>
      <vt:lpstr>Arial</vt:lpstr>
      <vt:lpstr>Calibri</vt:lpstr>
      <vt:lpstr>Calibri Light</vt:lpstr>
      <vt:lpstr>等线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НАЈБРОЈНИЈА ЗАНИМАЊА НА ЕВИДЕНЦИЈИ  У III, IV И VII СТЕПЕНУ СТРУЧНЕ СПРЕМЕ (31.12.2023.)</vt:lpstr>
      <vt:lpstr>НАЈТРАЖЕНИЈА ЗАНИМАЊА СА ЕВИДЕНЦИЈЕ  У III, IV И VII СТЕПЕНУ СТРУЧНЕ СПРЕМЕ (31.12.2023.)</vt:lpstr>
      <vt:lpstr> ПРЕГЛЕД НАЈБРОЈНИЈИХ ЗАНИМАЊА БРИСАНИХ СА ЕВИДЕНЦИЈЕ РАДИ ЗАПОСЛЕЊА, III, IV и VII СТЕПЕН СТРУЧНЕ СПРЕМЕ (31.12.2023.године)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ЈU ОŠ Ivаn Gоrаn Kоvаčić Banja Luka - Socijalni radnik</cp:lastModifiedBy>
  <cp:revision>71</cp:revision>
  <dcterms:created xsi:type="dcterms:W3CDTF">2015-07-04T02:09:00Z</dcterms:created>
  <dcterms:modified xsi:type="dcterms:W3CDTF">2024-02-21T14:48:32Z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1033-12.2.0.13431</vt:lpwstr>
  </property>
  <property fmtid="{D5CDD505-2E9C-101B-9397-08002B2CF9AE}" pid="3" name="ICV">
    <vt:lpwstr>72A60BD5DF4C43848F92E34F854515C6_13</vt:lpwstr>
  </property>
</Properties>
</file>